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40"/>
  </p:handoutMasterIdLst>
  <p:sldIdLst>
    <p:sldId id="270" r:id="rId2"/>
    <p:sldId id="300" r:id="rId3"/>
    <p:sldId id="291" r:id="rId4"/>
    <p:sldId id="292" r:id="rId5"/>
    <p:sldId id="293" r:id="rId6"/>
    <p:sldId id="294" r:id="rId7"/>
    <p:sldId id="295" r:id="rId8"/>
    <p:sldId id="284" r:id="rId9"/>
    <p:sldId id="286" r:id="rId10"/>
    <p:sldId id="285" r:id="rId11"/>
    <p:sldId id="289" r:id="rId12"/>
    <p:sldId id="288" r:id="rId13"/>
    <p:sldId id="287" r:id="rId14"/>
    <p:sldId id="302" r:id="rId15"/>
    <p:sldId id="301" r:id="rId16"/>
    <p:sldId id="257" r:id="rId17"/>
    <p:sldId id="258" r:id="rId18"/>
    <p:sldId id="260" r:id="rId19"/>
    <p:sldId id="290" r:id="rId20"/>
    <p:sldId id="298" r:id="rId21"/>
    <p:sldId id="283" r:id="rId22"/>
    <p:sldId id="296" r:id="rId23"/>
    <p:sldId id="272" r:id="rId24"/>
    <p:sldId id="259" r:id="rId25"/>
    <p:sldId id="279" r:id="rId26"/>
    <p:sldId id="297" r:id="rId27"/>
    <p:sldId id="274" r:id="rId28"/>
    <p:sldId id="299" r:id="rId29"/>
    <p:sldId id="264" r:id="rId30"/>
    <p:sldId id="276" r:id="rId31"/>
    <p:sldId id="278" r:id="rId32"/>
    <p:sldId id="275" r:id="rId33"/>
    <p:sldId id="277" r:id="rId34"/>
    <p:sldId id="273" r:id="rId35"/>
    <p:sldId id="256" r:id="rId36"/>
    <p:sldId id="266" r:id="rId37"/>
    <p:sldId id="267" r:id="rId38"/>
    <p:sldId id="26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48"/>
    <p:restoredTop sz="94807"/>
  </p:normalViewPr>
  <p:slideViewPr>
    <p:cSldViewPr snapToGrid="0" snapToObjects="1">
      <p:cViewPr varScale="1">
        <p:scale>
          <a:sx n="115" d="100"/>
          <a:sy n="115" d="100"/>
        </p:scale>
        <p:origin x="208" y="3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8DEF36-1A86-F54D-B2E7-FCD179D157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709BE8-1F69-E241-9D7F-8D556CDDC6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9C9F1-B065-654B-806E-327516B3543E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3A91AC-6BC7-D944-A12F-243C864D69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53C5F-2CC9-704F-B104-02B7942262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0EE35-2255-E743-BDD4-2F64B3D0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26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B9CFB-97E1-CA42-84A2-D6FA83660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A60C8-EEDB-944F-8C2A-5594CA238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7E6D2-5DE8-7D4D-A1CC-189FD4786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62455-0A6A-774E-B935-2C8D081D9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1A572-F637-224F-87AC-9C28E385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35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81B9-3D20-EC49-9C4C-AB3868E8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71A48B-B504-AA45-984A-C388BDAEF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C09F4-02F8-5241-8DB5-27012A701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1198B-3AD2-0C48-B352-0238C27E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E7AE6-EAD6-E845-9F83-6D68907EA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86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3DAB94-433E-2047-9AD9-19EF8E703C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B1AED-0800-EA4C-8837-B4660BBB8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1893E-1B53-184E-9F31-6EE4DB242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047E6-2249-F148-A552-331FF31A6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E872D-3E50-AB40-8869-4EB7BF35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9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BDCB-D06F-7647-AE94-BB0DE701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B79BE-158A-844B-A6FF-452FA7860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9F1B3-E0EE-9B40-8C9C-DA9EB2F71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6640A-AB8C-D440-B785-CA51366C0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15EE4-1A67-1043-8078-FCCD59D4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4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F399C-91B5-5E44-A4D5-162C2743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46C7B-74CB-A34C-96E7-A7BC74C57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655AF-22A0-C644-A95F-F05FF5E18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889D3-BD39-C34A-B1D6-EB4188D23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1A10D-31E5-E44F-91A9-3193F9DEC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02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624E3-1372-4041-8544-33824CC90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0EA23-19D3-144C-A21C-6B258A1BA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5FBAA-0A98-2644-A55A-5AC6C8ED4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09320-56B0-064B-B704-CEF642D35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56208-1E1B-004D-949C-BFC5F4A2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CEDFE-B3FB-4D44-9119-541AC1F2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39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E7C5-0812-8648-B3BD-56985EE7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06BE7-BB92-F646-A571-8E7D9ECF8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49BA2-B42F-3442-BDEB-AF9D36B04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87AFE-2A95-B74B-B81E-C8C1C01E0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4CA3E2-7359-4346-9146-0B28ABF7FC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1A9CE0-61D4-174F-86F8-8C5970003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88025C-293B-3A40-80A2-2211DF82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F3CA2-8C8B-E140-A9A8-381DAF97B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5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4CAD4-9164-F447-9514-BC8958148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371EC6-1763-9C4F-A7C1-4C2E25F65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3AAC5-6373-434C-BDB7-212B47D2B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D01C9D-9ABC-AD40-950F-F0D5E6A2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47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CC1EB0-8F63-B44D-8871-B19C4E924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CD4C3-736D-3342-BB0D-B75C51A74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1AA24-BE04-FF4E-8AF7-88D1B1F5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23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E1B8-2A27-5D41-AD02-F5C541084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52DF5-9713-1341-BC0C-567699610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95738-C2CF-304C-8A39-F298E3499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2035-6D3C-6247-AA40-9B68B08FF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929CF-3884-4A49-AB6F-26F4D203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668B3-7D6B-E44D-A291-C3447DC33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66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052ED-A320-1145-A965-5D34ADB1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4BB7D1-FDA8-D046-A462-A9A193184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1832B-1DE7-1F43-AABE-ECC71769B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91926-151B-6144-BFFD-65FEED8D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11AE3-CD65-3D44-B109-03BD45B27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9FF2B-E66C-2948-B3D1-DA09BABB5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05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4652C3-0041-3D45-B71E-D0673D66A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C3543-9550-8443-B715-014A6B8D9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4849D-0442-6D4B-9971-0C8AF777A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82981-B62A-8F42-8DB8-C6449B4F1F84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018C8-0291-F040-B31A-8BC246C43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DD389-7B26-4F4F-B32A-77139AD13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D49F9-8750-5D4D-992C-F8276470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02B3-6A53-6544-B98C-958F2853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73BA6-A736-6A40-9EC5-7EEA85379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next four lectures</a:t>
            </a:r>
          </a:p>
          <a:p>
            <a:pPr lvl="1"/>
            <a:r>
              <a:rPr lang="en-US" sz="3200" dirty="0"/>
              <a:t>forms of data: </a:t>
            </a:r>
            <a:r>
              <a:rPr lang="en-US" sz="3200" u="sng" dirty="0"/>
              <a:t>trees</a:t>
            </a:r>
            <a:r>
              <a:rPr lang="en-US" sz="3200" dirty="0"/>
              <a:t> and graphs</a:t>
            </a:r>
          </a:p>
          <a:p>
            <a:pPr lvl="1"/>
            <a:r>
              <a:rPr lang="en-US" sz="3200" dirty="0"/>
              <a:t>recursion: </a:t>
            </a:r>
            <a:r>
              <a:rPr lang="en-US" sz="3200" u="sng" dirty="0"/>
              <a:t>structural non-tail and tail</a:t>
            </a:r>
            <a:r>
              <a:rPr lang="en-US" sz="3200" dirty="0"/>
              <a:t> and generative</a:t>
            </a:r>
            <a:endParaRPr lang="en-US" sz="3200" u="sng" dirty="0"/>
          </a:p>
          <a:p>
            <a:pPr lvl="1"/>
            <a:r>
              <a:rPr lang="en-US" sz="3200" dirty="0"/>
              <a:t>accumulators</a:t>
            </a:r>
          </a:p>
          <a:p>
            <a:pPr lvl="2"/>
            <a:r>
              <a:rPr lang="en-US" sz="2800" dirty="0"/>
              <a:t>path in data: previous, upper, lower, path, depth…</a:t>
            </a:r>
          </a:p>
          <a:p>
            <a:pPr lvl="2"/>
            <a:r>
              <a:rPr lang="en-US" sz="2800" u="sng" dirty="0" err="1"/>
              <a:t>rsf</a:t>
            </a:r>
            <a:endParaRPr lang="en-US" sz="2800" u="sng" dirty="0"/>
          </a:p>
          <a:p>
            <a:pPr lvl="2"/>
            <a:r>
              <a:rPr lang="en-US" sz="2800" dirty="0"/>
              <a:t>path in tail recursion: visited, count…</a:t>
            </a:r>
          </a:p>
          <a:p>
            <a:pPr lvl="2"/>
            <a:r>
              <a:rPr lang="en-US" sz="2800" u="sng" dirty="0"/>
              <a:t>worklist</a:t>
            </a:r>
          </a:p>
          <a:p>
            <a:pPr lvl="2"/>
            <a:r>
              <a:rPr lang="en-US" sz="2800" dirty="0"/>
              <a:t>tandem worklist						 	</a:t>
            </a:r>
            <a:r>
              <a:rPr lang="en-US" sz="2800" u="sng" dirty="0"/>
              <a:t>l19</a:t>
            </a:r>
          </a:p>
        </p:txBody>
      </p:sp>
    </p:spTree>
    <p:extLst>
      <p:ext uri="{BB962C8B-B14F-4D97-AF65-F5344CB8AC3E}">
        <p14:creationId xmlns:p14="http://schemas.microsoft.com/office/powerpoint/2010/main" val="103936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093445-61D8-090D-3C14-ED8F2EC2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905" y="3879586"/>
            <a:ext cx="7772400" cy="22335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BC0B48-0984-AAC9-8663-97429E3C6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905" y="744872"/>
            <a:ext cx="6167920" cy="222840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5F4AD5-05C0-C581-3F51-696B7270801C}"/>
              </a:ext>
            </a:extLst>
          </p:cNvPr>
          <p:cNvCxnSpPr>
            <a:cxnSpLocks/>
          </p:cNvCxnSpPr>
          <p:nvPr/>
        </p:nvCxnSpPr>
        <p:spPr>
          <a:xfrm flipH="1" flipV="1">
            <a:off x="7304049" y="5553307"/>
            <a:ext cx="356839" cy="32338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DB8AC1-2FF1-81AA-95DC-F55987C3489B}"/>
              </a:ext>
            </a:extLst>
          </p:cNvPr>
          <p:cNvCxnSpPr>
            <a:cxnSpLocks/>
          </p:cNvCxnSpPr>
          <p:nvPr/>
        </p:nvCxnSpPr>
        <p:spPr>
          <a:xfrm flipH="1" flipV="1">
            <a:off x="5186236" y="5984487"/>
            <a:ext cx="768515" cy="47206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77143E-0E32-F383-1B1A-2F4515F673B7}"/>
              </a:ext>
            </a:extLst>
          </p:cNvPr>
          <p:cNvCxnSpPr>
            <a:cxnSpLocks/>
          </p:cNvCxnSpPr>
          <p:nvPr/>
        </p:nvCxnSpPr>
        <p:spPr>
          <a:xfrm flipH="1">
            <a:off x="6256105" y="3879586"/>
            <a:ext cx="1404783" cy="955078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68B9C6-60A0-D072-72AE-1ACCF6B43636}"/>
              </a:ext>
            </a:extLst>
          </p:cNvPr>
          <p:cNvSpPr txBox="1"/>
          <p:nvPr/>
        </p:nvSpPr>
        <p:spPr>
          <a:xfrm>
            <a:off x="7785264" y="5810972"/>
            <a:ext cx="190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combination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BDD98-F2AA-01EE-FF22-A0567924B68E}"/>
              </a:ext>
            </a:extLst>
          </p:cNvPr>
          <p:cNvSpPr txBox="1"/>
          <p:nvPr/>
        </p:nvSpPr>
        <p:spPr>
          <a:xfrm>
            <a:off x="6006131" y="6271890"/>
            <a:ext cx="3338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initialize </a:t>
            </a:r>
            <a:r>
              <a:rPr lang="en-US" dirty="0" err="1">
                <a:solidFill>
                  <a:srgbClr val="FF0000"/>
                </a:solidFill>
              </a:rPr>
              <a:t>rsf</a:t>
            </a:r>
            <a:r>
              <a:rPr lang="en-US" dirty="0">
                <a:solidFill>
                  <a:srgbClr val="FF0000"/>
                </a:solidFill>
              </a:rPr>
              <a:t> (base case result)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A9388A-601E-3D7D-DC15-5DAE64E6B2F3}"/>
              </a:ext>
            </a:extLst>
          </p:cNvPr>
          <p:cNvSpPr txBox="1"/>
          <p:nvPr/>
        </p:nvSpPr>
        <p:spPr>
          <a:xfrm>
            <a:off x="7796415" y="3649127"/>
            <a:ext cx="190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produce </a:t>
            </a:r>
            <a:r>
              <a:rPr lang="en-US" dirty="0" err="1">
                <a:solidFill>
                  <a:srgbClr val="FF0000"/>
                </a:solidFill>
              </a:rPr>
              <a:t>rsf</a:t>
            </a:r>
            <a:r>
              <a:rPr lang="en-US" dirty="0">
                <a:solidFill>
                  <a:srgbClr val="FF0000"/>
                </a:solidFill>
              </a:rPr>
              <a:t> at end</a:t>
            </a:r>
          </a:p>
        </p:txBody>
      </p:sp>
    </p:spTree>
    <p:extLst>
      <p:ext uri="{BB962C8B-B14F-4D97-AF65-F5344CB8AC3E}">
        <p14:creationId xmlns:p14="http://schemas.microsoft.com/office/powerpoint/2010/main" val="3991241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8BD826-CE1C-B698-A05D-ADFEFCA2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702" y="680225"/>
            <a:ext cx="8848595" cy="531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98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E2CBBF-92D6-1397-2531-C173C522E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70" y="334537"/>
            <a:ext cx="10198860" cy="585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79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5EE9DE-9C0A-0CA6-070E-FCFCF8CAE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51962"/>
            <a:ext cx="7772400" cy="475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79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3650236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flipH="1">
            <a:off x="2914193" y="1324710"/>
            <a:ext cx="1740321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12026" y="3633026"/>
            <a:ext cx="60216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54514" y="1324710"/>
            <a:ext cx="1991383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428475" y="3633027"/>
            <a:ext cx="121742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5897" y="3633027"/>
            <a:ext cx="1135918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5E4BBA-74E6-8F25-3A47-9F1B94C1937D}"/>
              </a:ext>
            </a:extLst>
          </p:cNvPr>
          <p:cNvSpPr txBox="1"/>
          <p:nvPr/>
        </p:nvSpPr>
        <p:spPr>
          <a:xfrm>
            <a:off x="264762" y="193045"/>
            <a:ext cx="3605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 Tree</a:t>
            </a:r>
          </a:p>
        </p:txBody>
      </p:sp>
    </p:spTree>
    <p:extLst>
      <p:ext uri="{BB962C8B-B14F-4D97-AF65-F5344CB8AC3E}">
        <p14:creationId xmlns:p14="http://schemas.microsoft.com/office/powerpoint/2010/main" val="3533694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632881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1637159" y="1324710"/>
            <a:ext cx="1277034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12026" y="3633026"/>
            <a:ext cx="60216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1637159" y="1324710"/>
            <a:ext cx="500873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428475" y="3633027"/>
            <a:ext cx="121742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5897" y="3633027"/>
            <a:ext cx="1135918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8E65E9-5D3F-FCE4-D148-9263EAC62EEA}"/>
              </a:ext>
            </a:extLst>
          </p:cNvPr>
          <p:cNvSpPr txBox="1"/>
          <p:nvPr/>
        </p:nvSpPr>
        <p:spPr>
          <a:xfrm>
            <a:off x="3718064" y="678378"/>
            <a:ext cx="2257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TOP2 - 100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8FA30B-1FF8-050F-AF5C-945CBF0A27DB}"/>
              </a:ext>
            </a:extLst>
          </p:cNvPr>
          <p:cNvCxnSpPr>
            <a:cxnSpLocks/>
            <a:stCxn id="13" idx="2"/>
            <a:endCxn id="7" idx="0"/>
          </p:cNvCxnSpPr>
          <p:nvPr/>
        </p:nvCxnSpPr>
        <p:spPr>
          <a:xfrm flipH="1">
            <a:off x="2914193" y="1324709"/>
            <a:ext cx="1932824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1D24CB-565F-5983-D72E-A3002E709981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>
            <a:off x="4847017" y="1324709"/>
            <a:ext cx="1798880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6615BEC-5FE8-B7EA-DEC0-95B29847D3C5}"/>
              </a:ext>
            </a:extLst>
          </p:cNvPr>
          <p:cNvSpPr txBox="1"/>
          <p:nvPr/>
        </p:nvSpPr>
        <p:spPr>
          <a:xfrm>
            <a:off x="7963957" y="246174"/>
            <a:ext cx="2257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TOP3 - 10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4FB134-1F72-FA67-448E-AFC97485DDB9}"/>
              </a:ext>
            </a:extLst>
          </p:cNvPr>
          <p:cNvSpPr txBox="1"/>
          <p:nvPr/>
        </p:nvSpPr>
        <p:spPr>
          <a:xfrm>
            <a:off x="7922931" y="1215671"/>
            <a:ext cx="1353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- 100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0499397-6450-B8C4-701C-C6074AA36BAE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 flipH="1">
            <a:off x="2914193" y="1862002"/>
            <a:ext cx="5685575" cy="1124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758644-2EE2-4BB1-BF6C-B854BB13907D}"/>
              </a:ext>
            </a:extLst>
          </p:cNvPr>
          <p:cNvCxnSpPr>
            <a:cxnSpLocks/>
            <a:stCxn id="31" idx="2"/>
            <a:endCxn id="8" idx="0"/>
          </p:cNvCxnSpPr>
          <p:nvPr/>
        </p:nvCxnSpPr>
        <p:spPr>
          <a:xfrm flipH="1">
            <a:off x="6645897" y="1862002"/>
            <a:ext cx="1953871" cy="1124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D6D357B-4506-C154-F62D-917548947158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 flipH="1">
            <a:off x="8599768" y="892505"/>
            <a:ext cx="493142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3F38774-2820-BE8D-5E8A-EA1FECC48A30}"/>
              </a:ext>
            </a:extLst>
          </p:cNvPr>
          <p:cNvSpPr txBox="1"/>
          <p:nvPr/>
        </p:nvSpPr>
        <p:spPr>
          <a:xfrm>
            <a:off x="9160179" y="3114310"/>
            <a:ext cx="26601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 more Example Trees</a:t>
            </a:r>
          </a:p>
        </p:txBody>
      </p:sp>
    </p:spTree>
    <p:extLst>
      <p:ext uri="{BB962C8B-B14F-4D97-AF65-F5344CB8AC3E}">
        <p14:creationId xmlns:p14="http://schemas.microsoft.com/office/powerpoint/2010/main" val="1788157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583473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L1 -30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4699922" y="5295013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L2 - 50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053262" y="5295014"/>
            <a:ext cx="145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L3 - 60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055495" y="2986695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M1 - 20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5787199" y="2986696"/>
            <a:ext cx="171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M2 - 40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3650236" y="678379"/>
            <a:ext cx="200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TOP1 - 10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flipH="1">
            <a:off x="2914193" y="1324710"/>
            <a:ext cx="1740321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12026" y="3633026"/>
            <a:ext cx="60216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54514" y="1324710"/>
            <a:ext cx="1991383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428475" y="3633027"/>
            <a:ext cx="121742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5897" y="3633027"/>
            <a:ext cx="1135918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D896CC1-C21F-A84E-A136-A3F506BA1B5A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2FB444-D263-D949-9589-615D88B4815B}"/>
              </a:ext>
            </a:extLst>
          </p:cNvPr>
          <p:cNvSpPr txBox="1"/>
          <p:nvPr/>
        </p:nvSpPr>
        <p:spPr>
          <a:xfrm>
            <a:off x="8110318" y="247492"/>
            <a:ext cx="3605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fn</a:t>
            </a:r>
            <a:r>
              <a:rPr lang="en-US" sz="3200" dirty="0"/>
              <a:t>-for-t is</a:t>
            </a:r>
            <a:br>
              <a:rPr lang="en-US" sz="3200" dirty="0"/>
            </a:br>
            <a:r>
              <a:rPr lang="en-US" sz="3200" dirty="0"/>
              <a:t>called with 1 tree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F34EE5-2D12-134F-86B8-E44D2FAA40AA}"/>
              </a:ext>
            </a:extLst>
          </p:cNvPr>
          <p:cNvSpPr txBox="1"/>
          <p:nvPr/>
        </p:nvSpPr>
        <p:spPr>
          <a:xfrm>
            <a:off x="8110318" y="1617093"/>
            <a:ext cx="3605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fn</a:t>
            </a:r>
            <a:r>
              <a:rPr lang="en-US" sz="3200" dirty="0"/>
              <a:t>-for-lot is</a:t>
            </a:r>
            <a:br>
              <a:rPr lang="en-US" sz="3200" dirty="0"/>
            </a:br>
            <a:r>
              <a:rPr lang="en-US" sz="3200" dirty="0"/>
              <a:t>called with list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D842F3-BCD6-484C-9CAE-D654B584398E}"/>
              </a:ext>
            </a:extLst>
          </p:cNvPr>
          <p:cNvCxnSpPr>
            <a:cxnSpLocks/>
          </p:cNvCxnSpPr>
          <p:nvPr/>
        </p:nvCxnSpPr>
        <p:spPr>
          <a:xfrm flipH="1">
            <a:off x="5876047" y="731654"/>
            <a:ext cx="1991383" cy="2719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53C508-53B3-034B-8AEB-F62E288D922C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5658792" y="1801016"/>
            <a:ext cx="2451526" cy="354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5E4BBA-74E6-8F25-3A47-9F1B94C1937D}"/>
              </a:ext>
            </a:extLst>
          </p:cNvPr>
          <p:cNvSpPr txBox="1"/>
          <p:nvPr/>
        </p:nvSpPr>
        <p:spPr>
          <a:xfrm>
            <a:off x="264762" y="193045"/>
            <a:ext cx="3605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NOTATION</a:t>
            </a:r>
          </a:p>
        </p:txBody>
      </p:sp>
    </p:spTree>
    <p:extLst>
      <p:ext uri="{BB962C8B-B14F-4D97-AF65-F5344CB8AC3E}">
        <p14:creationId xmlns:p14="http://schemas.microsoft.com/office/powerpoint/2010/main" val="4280165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2D51BF7-0A4C-E84C-8FBD-EA5FDDC8BF9D}"/>
              </a:ext>
            </a:extLst>
          </p:cNvPr>
          <p:cNvSpPr txBox="1"/>
          <p:nvPr/>
        </p:nvSpPr>
        <p:spPr>
          <a:xfrm>
            <a:off x="6642139" y="343060"/>
            <a:ext cx="50491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typical structural recursion</a:t>
            </a:r>
          </a:p>
          <a:p>
            <a:endParaRPr lang="en-US" sz="2400" dirty="0"/>
          </a:p>
          <a:p>
            <a:r>
              <a:rPr lang="en-US" sz="2400" dirty="0"/>
              <a:t>calls   and results   produced</a:t>
            </a:r>
          </a:p>
          <a:p>
            <a:endParaRPr lang="en-US" sz="24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933564-F3E1-E847-8E43-F09030236B6A}"/>
              </a:ext>
            </a:extLst>
          </p:cNvPr>
          <p:cNvGrpSpPr/>
          <p:nvPr/>
        </p:nvGrpSpPr>
        <p:grpSpPr>
          <a:xfrm>
            <a:off x="1247178" y="5777451"/>
            <a:ext cx="10833066" cy="828557"/>
            <a:chOff x="1247178" y="5777451"/>
            <a:chExt cx="10833066" cy="82855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BEA8BEB-C06C-6B4B-BA19-8113659CE44F}"/>
                </a:ext>
              </a:extLst>
            </p:cNvPr>
            <p:cNvGrpSpPr/>
            <p:nvPr/>
          </p:nvGrpSpPr>
          <p:grpSpPr>
            <a:xfrm>
              <a:off x="1918602" y="5819730"/>
              <a:ext cx="923305" cy="561281"/>
              <a:chOff x="1918602" y="5819730"/>
              <a:chExt cx="923305" cy="56128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23C373D-300F-1B45-8F75-A7D0E2316808}"/>
                  </a:ext>
                </a:extLst>
              </p:cNvPr>
              <p:cNvSpPr/>
              <p:nvPr/>
            </p:nvSpPr>
            <p:spPr>
              <a:xfrm>
                <a:off x="1918602" y="6176320"/>
                <a:ext cx="923305" cy="204691"/>
              </a:xfrm>
              <a:prstGeom prst="ellipse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FE26916C-37AF-4F43-93E3-19CCEC34A219}"/>
                  </a:ext>
                </a:extLst>
              </p:cNvPr>
              <p:cNvGrpSpPr/>
              <p:nvPr/>
            </p:nvGrpSpPr>
            <p:grpSpPr>
              <a:xfrm>
                <a:off x="2216998" y="5819730"/>
                <a:ext cx="327649" cy="376630"/>
                <a:chOff x="10956892" y="3865137"/>
                <a:chExt cx="327649" cy="376630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99A6E40B-B1A5-3A45-B3AA-FAD3A914FF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26431" y="3876178"/>
                  <a:ext cx="1" cy="365589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83605218-B441-ED4D-A466-1618842DA6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6892" y="3874383"/>
                  <a:ext cx="0" cy="328125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5DC6AF14-AE41-8E42-B78D-4D3A825784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84541" y="3865137"/>
                  <a:ext cx="0" cy="325941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184EC6A-10B5-BC49-8F12-0401FF3EB411}"/>
                </a:ext>
              </a:extLst>
            </p:cNvPr>
            <p:cNvGrpSpPr/>
            <p:nvPr/>
          </p:nvGrpSpPr>
          <p:grpSpPr>
            <a:xfrm>
              <a:off x="5026434" y="5819730"/>
              <a:ext cx="923305" cy="561281"/>
              <a:chOff x="1918602" y="5819730"/>
              <a:chExt cx="923305" cy="561281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1C3BF0DD-BACC-444C-96CC-F19C528432C7}"/>
                  </a:ext>
                </a:extLst>
              </p:cNvPr>
              <p:cNvSpPr/>
              <p:nvPr/>
            </p:nvSpPr>
            <p:spPr>
              <a:xfrm>
                <a:off x="1918602" y="6176320"/>
                <a:ext cx="923305" cy="204691"/>
              </a:xfrm>
              <a:prstGeom prst="ellipse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DEE643F1-51DB-454B-B4A9-BC5D3191A4D5}"/>
                  </a:ext>
                </a:extLst>
              </p:cNvPr>
              <p:cNvGrpSpPr/>
              <p:nvPr/>
            </p:nvGrpSpPr>
            <p:grpSpPr>
              <a:xfrm>
                <a:off x="2216998" y="5819730"/>
                <a:ext cx="327649" cy="376630"/>
                <a:chOff x="10956892" y="3865137"/>
                <a:chExt cx="327649" cy="376630"/>
              </a:xfrm>
            </p:grpSpPr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EE6D9729-8B62-6B41-929A-5A24ECF158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26431" y="3876178"/>
                  <a:ext cx="1" cy="365589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65184466-4ADE-C74C-A839-9C5363242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6892" y="3874383"/>
                  <a:ext cx="0" cy="328125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102D2144-6FEC-E84E-AEF1-84CBEE01C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84541" y="3865137"/>
                  <a:ext cx="0" cy="325941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068B4DBA-E62A-D24E-8328-7843A21A56D4}"/>
                </a:ext>
              </a:extLst>
            </p:cNvPr>
            <p:cNvGrpSpPr/>
            <p:nvPr/>
          </p:nvGrpSpPr>
          <p:grpSpPr>
            <a:xfrm>
              <a:off x="7416079" y="5828976"/>
              <a:ext cx="923305" cy="561281"/>
              <a:chOff x="1918602" y="5819730"/>
              <a:chExt cx="923305" cy="561281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5CD164F-C000-9D4D-8F72-EF5B300B1922}"/>
                  </a:ext>
                </a:extLst>
              </p:cNvPr>
              <p:cNvSpPr/>
              <p:nvPr/>
            </p:nvSpPr>
            <p:spPr>
              <a:xfrm>
                <a:off x="1918602" y="6176320"/>
                <a:ext cx="923305" cy="204691"/>
              </a:xfrm>
              <a:prstGeom prst="ellipse">
                <a:avLst/>
              </a:prstGeom>
              <a:noFill/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B2E0DAA3-2A0B-6C45-B57C-6D2188BBA58B}"/>
                  </a:ext>
                </a:extLst>
              </p:cNvPr>
              <p:cNvGrpSpPr/>
              <p:nvPr/>
            </p:nvGrpSpPr>
            <p:grpSpPr>
              <a:xfrm>
                <a:off x="2216998" y="5819730"/>
                <a:ext cx="327649" cy="376630"/>
                <a:chOff x="10956892" y="3865137"/>
                <a:chExt cx="327649" cy="376630"/>
              </a:xfrm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B3A81EE-F6FA-F84A-9B03-511C85C3AD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126431" y="3876178"/>
                  <a:ext cx="1" cy="365589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C0B96E29-056A-D64C-A8C4-BC3F7ADD86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6892" y="3874383"/>
                  <a:ext cx="0" cy="328125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858C293E-7F19-B64A-B19A-790D1CA4C8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84541" y="3865137"/>
                  <a:ext cx="0" cy="325941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BDF87A-3508-5349-BCCD-FB24B1D05BEE}"/>
                </a:ext>
              </a:extLst>
            </p:cNvPr>
            <p:cNvSpPr/>
            <p:nvPr/>
          </p:nvSpPr>
          <p:spPr>
            <a:xfrm>
              <a:off x="1247178" y="5777451"/>
              <a:ext cx="10789920" cy="82855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DAC5DF-0971-2547-8F2E-10CF6667E44A}"/>
                </a:ext>
              </a:extLst>
            </p:cNvPr>
            <p:cNvSpPr txBox="1"/>
            <p:nvPr/>
          </p:nvSpPr>
          <p:spPr>
            <a:xfrm>
              <a:off x="8161285" y="5887262"/>
              <a:ext cx="391895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calls to </a:t>
              </a:r>
              <a:r>
                <a:rPr lang="en-US" dirty="0" err="1"/>
                <a:t>fn</a:t>
              </a:r>
              <a:r>
                <a:rPr lang="en-US" dirty="0"/>
                <a:t>-for-lot with empty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F5B6493-DF4E-6940-A762-97471FAC6D8A}"/>
              </a:ext>
            </a:extLst>
          </p:cNvPr>
          <p:cNvCxnSpPr>
            <a:cxnSpLocks/>
          </p:cNvCxnSpPr>
          <p:nvPr/>
        </p:nvCxnSpPr>
        <p:spPr>
          <a:xfrm>
            <a:off x="7325742" y="1113822"/>
            <a:ext cx="0" cy="35728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0DBCA82-1B08-8B42-BCF6-8B24B6A28F9F}"/>
              </a:ext>
            </a:extLst>
          </p:cNvPr>
          <p:cNvCxnSpPr>
            <a:cxnSpLocks/>
          </p:cNvCxnSpPr>
          <p:nvPr/>
        </p:nvCxnSpPr>
        <p:spPr>
          <a:xfrm flipV="1">
            <a:off x="8870843" y="1089737"/>
            <a:ext cx="0" cy="357285"/>
          </a:xfrm>
          <a:prstGeom prst="straightConnector1">
            <a:avLst/>
          </a:prstGeom>
          <a:ln w="412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518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6F3E4C-DE1F-9543-A0F1-FD6F8ED43699}"/>
              </a:ext>
            </a:extLst>
          </p:cNvPr>
          <p:cNvSpPr txBox="1"/>
          <p:nvPr/>
        </p:nvSpPr>
        <p:spPr>
          <a:xfrm>
            <a:off x="6642139" y="343060"/>
            <a:ext cx="50491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tail recursion with worklist</a:t>
            </a:r>
          </a:p>
          <a:p>
            <a:endParaRPr lang="en-US" sz="2400" dirty="0"/>
          </a:p>
          <a:p>
            <a:r>
              <a:rPr lang="en-US" sz="2400" dirty="0"/>
              <a:t>calls</a:t>
            </a:r>
          </a:p>
          <a:p>
            <a:endParaRPr lang="en-US" sz="24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55A320F-B406-3C46-96DE-9A3C4890F654}"/>
              </a:ext>
            </a:extLst>
          </p:cNvPr>
          <p:cNvSpPr txBox="1"/>
          <p:nvPr/>
        </p:nvSpPr>
        <p:spPr>
          <a:xfrm>
            <a:off x="151383" y="540788"/>
            <a:ext cx="2687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 worklist (tree-</a:t>
            </a:r>
            <a:r>
              <a:rPr lang="en-US" dirty="0" err="1"/>
              <a:t>wl</a:t>
            </a:r>
            <a:r>
              <a:rPr lang="en-US" dirty="0"/>
              <a:t>)</a:t>
            </a:r>
          </a:p>
          <a:p>
            <a:r>
              <a:rPr lang="en-US" dirty="0"/>
              <a:t>at </a:t>
            </a:r>
            <a:r>
              <a:rPr lang="en-US" dirty="0" err="1"/>
              <a:t>fn</a:t>
            </a:r>
            <a:r>
              <a:rPr lang="en-US" dirty="0"/>
              <a:t>-for-t and </a:t>
            </a:r>
            <a:r>
              <a:rPr lang="en-US" dirty="0" err="1"/>
              <a:t>fn</a:t>
            </a:r>
            <a:r>
              <a:rPr lang="en-US" dirty="0"/>
              <a:t>-for-lot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571B55-4C28-46C5-9A78-C65034B70AB0}"/>
              </a:ext>
            </a:extLst>
          </p:cNvPr>
          <p:cNvGrpSpPr/>
          <p:nvPr/>
        </p:nvGrpSpPr>
        <p:grpSpPr>
          <a:xfrm>
            <a:off x="1918602" y="5830771"/>
            <a:ext cx="923305" cy="550240"/>
            <a:chOff x="1918602" y="5830771"/>
            <a:chExt cx="923305" cy="55024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C438471-09F9-2818-280B-ADD606E21186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94CD0B-0C68-BE00-016E-F8A76CE83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6537" y="5830771"/>
              <a:ext cx="1" cy="365589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FBAEC9-7687-A330-5112-CCF55F7FDC86}"/>
              </a:ext>
            </a:extLst>
          </p:cNvPr>
          <p:cNvGrpSpPr/>
          <p:nvPr/>
        </p:nvGrpSpPr>
        <p:grpSpPr>
          <a:xfrm>
            <a:off x="5026434" y="5830771"/>
            <a:ext cx="923305" cy="550240"/>
            <a:chOff x="1918602" y="5830771"/>
            <a:chExt cx="923305" cy="55024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2B36441-6550-EE9E-9909-90C530224BFA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88AE82-5275-4D67-E583-1C56C2611A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6537" y="5830771"/>
              <a:ext cx="1" cy="365589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3CB7DB-1488-1E27-C035-7ECF82BF895A}"/>
              </a:ext>
            </a:extLst>
          </p:cNvPr>
          <p:cNvGrpSpPr/>
          <p:nvPr/>
        </p:nvGrpSpPr>
        <p:grpSpPr>
          <a:xfrm>
            <a:off x="7416079" y="5840017"/>
            <a:ext cx="923305" cy="550240"/>
            <a:chOff x="1918602" y="5830771"/>
            <a:chExt cx="923305" cy="5502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5B75E85-BF3D-219B-EA87-2009B1777E43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667E177-3043-7B22-40EF-4FA7922BB9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6537" y="5830771"/>
              <a:ext cx="1" cy="365589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1671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5EE9DE-9C0A-0CA6-070E-FCFCF8CAE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51962"/>
            <a:ext cx="7772400" cy="475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30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0C761-12F8-F740-B616-577786F38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Accumulators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FF338C-00AF-DC80-BFF7-97666471C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accumulate information from prior recursive calls</a:t>
            </a:r>
          </a:p>
          <a:p>
            <a:r>
              <a:rPr lang="en-US" dirty="0"/>
              <a:t>three categories</a:t>
            </a:r>
          </a:p>
          <a:p>
            <a:pPr lvl="1"/>
            <a:r>
              <a:rPr lang="en-US" dirty="0"/>
              <a:t>preserve context from prior recursive calls</a:t>
            </a:r>
          </a:p>
          <a:p>
            <a:pPr lvl="1"/>
            <a:r>
              <a:rPr lang="en-US" dirty="0"/>
              <a:t>result so far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worklist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283DB-B29F-810F-E004-C646B511D30D}"/>
              </a:ext>
            </a:extLst>
          </p:cNvPr>
          <p:cNvSpPr txBox="1"/>
          <p:nvPr/>
        </p:nvSpPr>
        <p:spPr>
          <a:xfrm>
            <a:off x="7411643" y="2710635"/>
            <a:ext cx="3175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lecture 18 (previous)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840492-8DE2-4EA3-E2AB-38AD1A6BB96B}"/>
              </a:ext>
            </a:extLst>
          </p:cNvPr>
          <p:cNvSpPr txBox="1"/>
          <p:nvPr/>
        </p:nvSpPr>
        <p:spPr>
          <a:xfrm>
            <a:off x="7411644" y="3761162"/>
            <a:ext cx="3175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this lecture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1220C2-AF3B-3CD6-D82A-C9A80DB6BCB0}"/>
              </a:ext>
            </a:extLst>
          </p:cNvPr>
          <p:cNvCxnSpPr>
            <a:cxnSpLocks/>
          </p:cNvCxnSpPr>
          <p:nvPr/>
        </p:nvCxnSpPr>
        <p:spPr>
          <a:xfrm>
            <a:off x="3133493" y="3261320"/>
            <a:ext cx="4278151" cy="739974"/>
          </a:xfrm>
          <a:prstGeom prst="line">
            <a:avLst/>
          </a:prstGeom>
          <a:ln w="412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AD16F0-6239-3C16-260B-BD7CDC443E1B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709746" y="4022772"/>
            <a:ext cx="4701898" cy="691000"/>
          </a:xfrm>
          <a:prstGeom prst="line">
            <a:avLst/>
          </a:prstGeom>
          <a:ln w="412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761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4018-A1EE-0184-D2F9-D61B0CC1B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DDFB3-0296-AED8-666A-7D9AE1382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11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02B3-6A53-6544-B98C-958F2853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73BA6-A736-6A40-9EC5-7EEA85379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next three lectures</a:t>
            </a:r>
          </a:p>
          <a:p>
            <a:pPr lvl="1"/>
            <a:r>
              <a:rPr lang="en-US" sz="3200" dirty="0"/>
              <a:t>forms of data: </a:t>
            </a:r>
            <a:r>
              <a:rPr lang="en-US" sz="3200" u="sng" dirty="0"/>
              <a:t>trees</a:t>
            </a:r>
            <a:r>
              <a:rPr lang="en-US" sz="3200" dirty="0"/>
              <a:t> and graphs</a:t>
            </a:r>
          </a:p>
          <a:p>
            <a:pPr lvl="1"/>
            <a:r>
              <a:rPr lang="en-US" sz="3200" dirty="0"/>
              <a:t>recursion: </a:t>
            </a:r>
            <a:r>
              <a:rPr lang="en-US" sz="3200" u="sng" dirty="0"/>
              <a:t>structural and tail</a:t>
            </a:r>
          </a:p>
          <a:p>
            <a:pPr lvl="1"/>
            <a:r>
              <a:rPr lang="en-US" sz="3200" dirty="0"/>
              <a:t>accumulators</a:t>
            </a:r>
          </a:p>
          <a:p>
            <a:pPr lvl="2"/>
            <a:r>
              <a:rPr lang="en-US" sz="2800" u="sng" dirty="0" err="1"/>
              <a:t>rsf</a:t>
            </a:r>
            <a:r>
              <a:rPr lang="en-US" sz="2800" dirty="0"/>
              <a:t> (path)</a:t>
            </a:r>
            <a:endParaRPr lang="en-US" sz="2800" u="sng" dirty="0"/>
          </a:p>
          <a:p>
            <a:pPr lvl="2"/>
            <a:r>
              <a:rPr lang="en-US" sz="2800" dirty="0"/>
              <a:t>path in data: </a:t>
            </a:r>
            <a:r>
              <a:rPr lang="en-US" sz="2800" u="sng" dirty="0"/>
              <a:t>path</a:t>
            </a:r>
            <a:r>
              <a:rPr lang="en-US" sz="2800" dirty="0"/>
              <a:t>, depth…</a:t>
            </a:r>
          </a:p>
          <a:p>
            <a:pPr lvl="2"/>
            <a:r>
              <a:rPr lang="en-US" sz="2800" dirty="0"/>
              <a:t>path in tail recursion: </a:t>
            </a:r>
            <a:r>
              <a:rPr lang="en-US" sz="2800" u="sng" dirty="0"/>
              <a:t>visited</a:t>
            </a:r>
            <a:r>
              <a:rPr lang="en-US" sz="2800" dirty="0"/>
              <a:t>, count…</a:t>
            </a:r>
          </a:p>
          <a:p>
            <a:pPr lvl="2"/>
            <a:r>
              <a:rPr lang="en-US" sz="2800" u="sng" dirty="0"/>
              <a:t>worklist</a:t>
            </a:r>
          </a:p>
          <a:p>
            <a:pPr lvl="2"/>
            <a:r>
              <a:rPr lang="en-US" sz="2800" u="sng" dirty="0"/>
              <a:t>tandem worklist</a:t>
            </a:r>
            <a:r>
              <a:rPr lang="en-US" sz="2800" dirty="0"/>
              <a:t>							</a:t>
            </a:r>
            <a:r>
              <a:rPr lang="en-US" sz="2800" u="sng" dirty="0"/>
              <a:t>l20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529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0C761-12F8-F740-B616-577786F38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Accumulators – 2 goals, 3 kinds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972E0CB-DB9E-0140-9A41-219491020D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5760088"/>
              </p:ext>
            </p:extLst>
          </p:nvPr>
        </p:nvGraphicFramePr>
        <p:xfrm>
          <a:off x="838200" y="1825625"/>
          <a:ext cx="1051560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14606185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924018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Goal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Kind of invariant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955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Preserve context from prior recursive calls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800" dirty="0"/>
                        <a:t>Context preserving</a:t>
                      </a:r>
                    </a:p>
                    <a:p>
                      <a:r>
                        <a:rPr lang="en-US" sz="2800" dirty="0"/>
                        <a:t>  parent house in same house…</a:t>
                      </a:r>
                    </a:p>
                    <a:p>
                      <a:endParaRPr lang="en-US" sz="2800" dirty="0"/>
                    </a:p>
                    <a:p>
                      <a:r>
                        <a:rPr lang="en-US" sz="2800" dirty="0"/>
                        <a:t>Result so far</a:t>
                      </a:r>
                    </a:p>
                    <a:p>
                      <a:r>
                        <a:rPr lang="en-US" sz="2800" dirty="0"/>
                        <a:t>  </a:t>
                      </a:r>
                      <a:r>
                        <a:rPr lang="en-US" sz="2800" dirty="0" err="1"/>
                        <a:t>rsf</a:t>
                      </a:r>
                      <a:r>
                        <a:rPr lang="en-US" sz="2800" dirty="0"/>
                        <a:t> in sum, product</a:t>
                      </a:r>
                    </a:p>
                    <a:p>
                      <a:endParaRPr lang="en-US" sz="2800" dirty="0"/>
                    </a:p>
                    <a:p>
                      <a:r>
                        <a:rPr lang="en-US" sz="2800" dirty="0"/>
                        <a:t>Work list (for TR on tree or graph)</a:t>
                      </a:r>
                    </a:p>
                    <a:p>
                      <a:r>
                        <a:rPr lang="en-US" sz="2800" dirty="0"/>
                        <a:t>  upper left fringe of unvisited tree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45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Achieve tail recursion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924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6190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719578" y="2052100"/>
            <a:ext cx="1219344" cy="102895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51AA7E8-925D-814B-8102-FE87C6D531AC}"/>
              </a:ext>
            </a:extLst>
          </p:cNvPr>
          <p:cNvSpPr txBox="1"/>
          <p:nvPr/>
        </p:nvSpPr>
        <p:spPr>
          <a:xfrm>
            <a:off x="3583629" y="11672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9D4C363-1161-2443-916F-C3F36FFA886B}"/>
              </a:ext>
            </a:extLst>
          </p:cNvPr>
          <p:cNvSpPr txBox="1"/>
          <p:nvPr/>
        </p:nvSpPr>
        <p:spPr>
          <a:xfrm>
            <a:off x="2996643" y="2041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539BB42-BA5A-E94C-A844-2EEE54D7D231}"/>
              </a:ext>
            </a:extLst>
          </p:cNvPr>
          <p:cNvSpPr txBox="1"/>
          <p:nvPr/>
        </p:nvSpPr>
        <p:spPr>
          <a:xfrm>
            <a:off x="5140351" y="120293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5D2FE85-F736-E649-9E0D-001AF5953EB8}"/>
              </a:ext>
            </a:extLst>
          </p:cNvPr>
          <p:cNvSpPr txBox="1"/>
          <p:nvPr/>
        </p:nvSpPr>
        <p:spPr>
          <a:xfrm>
            <a:off x="2262581" y="33098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5C47B7-EC81-6246-A001-A1E8D1EEEE21}"/>
              </a:ext>
            </a:extLst>
          </p:cNvPr>
          <p:cNvSpPr txBox="1"/>
          <p:nvPr/>
        </p:nvSpPr>
        <p:spPr>
          <a:xfrm>
            <a:off x="2004403" y="44011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AA85D1-CDD0-9342-B037-8E28636568B7}"/>
              </a:ext>
            </a:extLst>
          </p:cNvPr>
          <p:cNvSpPr txBox="1"/>
          <p:nvPr/>
        </p:nvSpPr>
        <p:spPr>
          <a:xfrm>
            <a:off x="2992634" y="46477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C335D76-049F-614C-B7B0-B6CBB4F6A9DE}"/>
              </a:ext>
            </a:extLst>
          </p:cNvPr>
          <p:cNvSpPr txBox="1"/>
          <p:nvPr/>
        </p:nvSpPr>
        <p:spPr>
          <a:xfrm>
            <a:off x="3446962" y="35070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C3C2200-A6D5-C44F-BEEF-F709BC223A5F}"/>
              </a:ext>
            </a:extLst>
          </p:cNvPr>
          <p:cNvSpPr txBox="1"/>
          <p:nvPr/>
        </p:nvSpPr>
        <p:spPr>
          <a:xfrm>
            <a:off x="3932939" y="25081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BAEA5CF-F4D7-D648-A86D-CFDA312BC41E}"/>
              </a:ext>
            </a:extLst>
          </p:cNvPr>
          <p:cNvSpPr txBox="1"/>
          <p:nvPr/>
        </p:nvSpPr>
        <p:spPr>
          <a:xfrm>
            <a:off x="5317393" y="24390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DB44216-1089-1347-BAEB-C7CACD8DF034}"/>
              </a:ext>
            </a:extLst>
          </p:cNvPr>
          <p:cNvSpPr txBox="1"/>
          <p:nvPr/>
        </p:nvSpPr>
        <p:spPr>
          <a:xfrm>
            <a:off x="5786055" y="3338895"/>
            <a:ext cx="46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DF2A194-EA34-5E41-9C39-B93A8340E49E}"/>
              </a:ext>
            </a:extLst>
          </p:cNvPr>
          <p:cNvSpPr txBox="1"/>
          <p:nvPr/>
        </p:nvSpPr>
        <p:spPr>
          <a:xfrm>
            <a:off x="5258634" y="44178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1C70F0-073E-6D44-93AA-03F66F8C67FD}"/>
              </a:ext>
            </a:extLst>
          </p:cNvPr>
          <p:cNvSpPr txBox="1"/>
          <p:nvPr/>
        </p:nvSpPr>
        <p:spPr>
          <a:xfrm>
            <a:off x="6120441" y="47483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BA5ABE5-728A-E447-AE33-C48870256566}"/>
              </a:ext>
            </a:extLst>
          </p:cNvPr>
          <p:cNvSpPr txBox="1"/>
          <p:nvPr/>
        </p:nvSpPr>
        <p:spPr>
          <a:xfrm>
            <a:off x="6920536" y="47386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63E7D4-BBB4-1744-A5A0-EB71C6D81AD9}"/>
              </a:ext>
            </a:extLst>
          </p:cNvPr>
          <p:cNvSpPr txBox="1"/>
          <p:nvPr/>
        </p:nvSpPr>
        <p:spPr>
          <a:xfrm>
            <a:off x="7821202" y="4509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7347820-C023-5B4B-B021-D352BBB4A869}"/>
              </a:ext>
            </a:extLst>
          </p:cNvPr>
          <p:cNvSpPr txBox="1"/>
          <p:nvPr/>
        </p:nvSpPr>
        <p:spPr>
          <a:xfrm>
            <a:off x="7153172" y="33098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4E65197-7522-6C4C-AA4F-92E9605AF55A}"/>
              </a:ext>
            </a:extLst>
          </p:cNvPr>
          <p:cNvSpPr txBox="1"/>
          <p:nvPr/>
        </p:nvSpPr>
        <p:spPr>
          <a:xfrm>
            <a:off x="6364972" y="209447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2D51BF7-0A4C-E84C-8FBD-EA5FDDC8BF9D}"/>
              </a:ext>
            </a:extLst>
          </p:cNvPr>
          <p:cNvSpPr txBox="1"/>
          <p:nvPr/>
        </p:nvSpPr>
        <p:spPr>
          <a:xfrm>
            <a:off x="154347" y="116400"/>
            <a:ext cx="5049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structural recursion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A87A47-B6F5-9948-B67A-D306352CFAA7}"/>
              </a:ext>
            </a:extLst>
          </p:cNvPr>
          <p:cNvSpPr txBox="1"/>
          <p:nvPr/>
        </p:nvSpPr>
        <p:spPr>
          <a:xfrm>
            <a:off x="7044324" y="307074"/>
            <a:ext cx="45244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(find-path TOP “L2”) must produce (list “TOP” “M2” “L2”)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So what </a:t>
            </a:r>
            <a:r>
              <a:rPr lang="en-US" sz="2400" u="sng" dirty="0">
                <a:solidFill>
                  <a:srgbClr val="FF0000"/>
                </a:solidFill>
              </a:rPr>
              <a:t>SHOULD BE </a:t>
            </a:r>
            <a:r>
              <a:rPr lang="en-US" sz="2400" dirty="0">
                <a:solidFill>
                  <a:srgbClr val="FF0000"/>
                </a:solidFill>
              </a:rPr>
              <a:t>value of path at each call to </a:t>
            </a:r>
            <a:r>
              <a:rPr lang="en-US" sz="2400" dirty="0" err="1">
                <a:solidFill>
                  <a:srgbClr val="FF0000"/>
                </a:solidFill>
              </a:rPr>
              <a:t>fn</a:t>
            </a:r>
            <a:r>
              <a:rPr lang="en-US" sz="2400" dirty="0">
                <a:solidFill>
                  <a:srgbClr val="FF0000"/>
                </a:solidFill>
              </a:rPr>
              <a:t>-for-lot?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76768DD-0A49-654C-A591-7FF181F20805}"/>
              </a:ext>
            </a:extLst>
          </p:cNvPr>
          <p:cNvCxnSpPr>
            <a:cxnSpLocks/>
          </p:cNvCxnSpPr>
          <p:nvPr/>
        </p:nvCxnSpPr>
        <p:spPr>
          <a:xfrm flipH="1">
            <a:off x="2772884" y="36088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6859E25-BAFA-D743-BABE-3755EDF0DCFD}"/>
              </a:ext>
            </a:extLst>
          </p:cNvPr>
          <p:cNvGrpSpPr/>
          <p:nvPr/>
        </p:nvGrpSpPr>
        <p:grpSpPr>
          <a:xfrm>
            <a:off x="1918602" y="5819730"/>
            <a:ext cx="923305" cy="561281"/>
            <a:chOff x="1918602" y="5819730"/>
            <a:chExt cx="923305" cy="561281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82BDF00-DD19-7544-BDB0-B089B12B8396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100DB4C3-236B-9D44-894E-E2C49AAA8652}"/>
                </a:ext>
              </a:extLst>
            </p:cNvPr>
            <p:cNvGrpSpPr/>
            <p:nvPr/>
          </p:nvGrpSpPr>
          <p:grpSpPr>
            <a:xfrm>
              <a:off x="2216998" y="5819730"/>
              <a:ext cx="327649" cy="376630"/>
              <a:chOff x="10956892" y="3865137"/>
              <a:chExt cx="327649" cy="376630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E2BEAAD-5E2B-484E-9263-DD35590637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26431" y="3876178"/>
                <a:ext cx="1" cy="365589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363DBF02-8CC8-3F4E-986B-E75DA5C828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6892" y="3874383"/>
                <a:ext cx="0" cy="328125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35C6A9DA-2BA5-454A-83D2-53DD42BE48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84541" y="3865137"/>
                <a:ext cx="0" cy="325941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1867D88-03A5-304B-A337-D51FF7B5C1D6}"/>
              </a:ext>
            </a:extLst>
          </p:cNvPr>
          <p:cNvGrpSpPr/>
          <p:nvPr/>
        </p:nvGrpSpPr>
        <p:grpSpPr>
          <a:xfrm>
            <a:off x="5026434" y="5819730"/>
            <a:ext cx="923305" cy="561281"/>
            <a:chOff x="1918602" y="5819730"/>
            <a:chExt cx="923305" cy="561281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9A1F5D5-E9AC-BF4C-9BDC-02E726B4DFD3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A062A68-C6DB-7541-BF55-B997B5D4E09C}"/>
                </a:ext>
              </a:extLst>
            </p:cNvPr>
            <p:cNvGrpSpPr/>
            <p:nvPr/>
          </p:nvGrpSpPr>
          <p:grpSpPr>
            <a:xfrm>
              <a:off x="2216998" y="5819730"/>
              <a:ext cx="327649" cy="376630"/>
              <a:chOff x="10956892" y="3865137"/>
              <a:chExt cx="327649" cy="376630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2350690A-488F-7E4B-AEFE-CCE02CF42F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26431" y="3876178"/>
                <a:ext cx="1" cy="365589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EBB7B371-0BE6-214A-9506-14E4BA12EA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6892" y="3874383"/>
                <a:ext cx="0" cy="328125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63FDF9E2-8355-E641-99A0-45CCA4717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84541" y="3865137"/>
                <a:ext cx="0" cy="325941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AD47AE3-D34F-854E-8288-9B47A1D16C02}"/>
              </a:ext>
            </a:extLst>
          </p:cNvPr>
          <p:cNvGrpSpPr/>
          <p:nvPr/>
        </p:nvGrpSpPr>
        <p:grpSpPr>
          <a:xfrm>
            <a:off x="7416079" y="5828976"/>
            <a:ext cx="923305" cy="561281"/>
            <a:chOff x="1918602" y="5819730"/>
            <a:chExt cx="923305" cy="561281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B9ED6B8-BBF5-4743-9E69-223461730C4F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AA965E7-353A-9C4B-ABE8-C78E3ED9C18B}"/>
                </a:ext>
              </a:extLst>
            </p:cNvPr>
            <p:cNvGrpSpPr/>
            <p:nvPr/>
          </p:nvGrpSpPr>
          <p:grpSpPr>
            <a:xfrm>
              <a:off x="2216998" y="5819730"/>
              <a:ext cx="327649" cy="376630"/>
              <a:chOff x="10956892" y="3865137"/>
              <a:chExt cx="327649" cy="376630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BBB3C03-65AB-1741-8143-91B12335B1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26431" y="3876178"/>
                <a:ext cx="1" cy="365589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9E1AA0F3-1763-2E40-84C1-E7AFDF69F8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6892" y="3874383"/>
                <a:ext cx="0" cy="328125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F2DC5374-C857-FE40-836A-34341034B1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84541" y="3865137"/>
                <a:ext cx="0" cy="325941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B8004838-7C0A-A84F-B994-0931FD0B1C3C}"/>
              </a:ext>
            </a:extLst>
          </p:cNvPr>
          <p:cNvSpPr txBox="1"/>
          <p:nvPr/>
        </p:nvSpPr>
        <p:spPr>
          <a:xfrm>
            <a:off x="1847571" y="57566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FB0EFC7-7091-2048-85B2-F4A48A4D7B3A}"/>
              </a:ext>
            </a:extLst>
          </p:cNvPr>
          <p:cNvSpPr txBox="1"/>
          <p:nvPr/>
        </p:nvSpPr>
        <p:spPr>
          <a:xfrm>
            <a:off x="2620029" y="5752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A523DE3-4ED0-4140-AE11-68081E7895D0}"/>
              </a:ext>
            </a:extLst>
          </p:cNvPr>
          <p:cNvSpPr txBox="1"/>
          <p:nvPr/>
        </p:nvSpPr>
        <p:spPr>
          <a:xfrm>
            <a:off x="4935397" y="576837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66D09F3-F027-7142-9DA6-0021C3431FEE}"/>
              </a:ext>
            </a:extLst>
          </p:cNvPr>
          <p:cNvSpPr txBox="1"/>
          <p:nvPr/>
        </p:nvSpPr>
        <p:spPr>
          <a:xfrm>
            <a:off x="5707855" y="57642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1DD9571-94C1-084E-B34B-579396E8BA6B}"/>
              </a:ext>
            </a:extLst>
          </p:cNvPr>
          <p:cNvSpPr txBox="1"/>
          <p:nvPr/>
        </p:nvSpPr>
        <p:spPr>
          <a:xfrm>
            <a:off x="7346804" y="575612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21A018F-63EE-D447-9CDC-D7F78CD1DB55}"/>
              </a:ext>
            </a:extLst>
          </p:cNvPr>
          <p:cNvSpPr txBox="1"/>
          <p:nvPr/>
        </p:nvSpPr>
        <p:spPr>
          <a:xfrm>
            <a:off x="8119262" y="57519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655284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ABFF8C2-6E87-0E4F-9566-AB1425EBDC56}"/>
              </a:ext>
            </a:extLst>
          </p:cNvPr>
          <p:cNvSpPr txBox="1"/>
          <p:nvPr/>
        </p:nvSpPr>
        <p:spPr>
          <a:xfrm>
            <a:off x="6642139" y="343060"/>
            <a:ext cx="50491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With path accumulator</a:t>
            </a:r>
          </a:p>
          <a:p>
            <a:endParaRPr lang="en-US" sz="2400" dirty="0"/>
          </a:p>
          <a:p>
            <a:r>
              <a:rPr lang="en-US" sz="2400" dirty="0"/>
              <a:t>showing path at each call to </a:t>
            </a:r>
            <a:r>
              <a:rPr lang="en-US" sz="2400" dirty="0" err="1"/>
              <a:t>fn</a:t>
            </a:r>
            <a:r>
              <a:rPr lang="en-US" sz="2400" dirty="0"/>
              <a:t>-for-lot</a:t>
            </a:r>
          </a:p>
          <a:p>
            <a:endParaRPr 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0CF587-BFA3-9C4F-9FA1-6383E6806A11}"/>
              </a:ext>
            </a:extLst>
          </p:cNvPr>
          <p:cNvSpPr txBox="1"/>
          <p:nvPr/>
        </p:nvSpPr>
        <p:spPr>
          <a:xfrm>
            <a:off x="125713" y="147095"/>
            <a:ext cx="3340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path; names of parents to here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7F3B0E-5153-C346-BC23-6C354E6616FE}"/>
              </a:ext>
            </a:extLst>
          </p:cNvPr>
          <p:cNvSpPr txBox="1"/>
          <p:nvPr/>
        </p:nvSpPr>
        <p:spPr>
          <a:xfrm>
            <a:off x="2566602" y="1492417"/>
            <a:ext cx="137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(list "TOP")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EA546B-C2AC-DD46-B360-66DE4F2A3814}"/>
              </a:ext>
            </a:extLst>
          </p:cNvPr>
          <p:cNvSpPr txBox="1"/>
          <p:nvPr/>
        </p:nvSpPr>
        <p:spPr>
          <a:xfrm>
            <a:off x="719635" y="3510430"/>
            <a:ext cx="190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(list "TOP"  "M1")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D01E771-D127-8F4E-9E83-05B26FFD4600}"/>
              </a:ext>
            </a:extLst>
          </p:cNvPr>
          <p:cNvSpPr txBox="1"/>
          <p:nvPr/>
        </p:nvSpPr>
        <p:spPr>
          <a:xfrm>
            <a:off x="4277335" y="3510500"/>
            <a:ext cx="190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(list "TOP" "M2")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9342CF-B0DB-5040-910C-D4FAAD22D452}"/>
              </a:ext>
            </a:extLst>
          </p:cNvPr>
          <p:cNvSpPr txBox="1"/>
          <p:nvPr/>
        </p:nvSpPr>
        <p:spPr>
          <a:xfrm>
            <a:off x="32471" y="5876768"/>
            <a:ext cx="2027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(list "TOP"  "M1" "L1")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9D303C-5438-2E4C-9B39-D4BF34BC81C7}"/>
              </a:ext>
            </a:extLst>
          </p:cNvPr>
          <p:cNvSpPr txBox="1"/>
          <p:nvPr/>
        </p:nvSpPr>
        <p:spPr>
          <a:xfrm>
            <a:off x="3124288" y="5876768"/>
            <a:ext cx="2023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(list "TOP" "M2" "L2" 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8787E2-6C52-C24A-992A-E4FC03F191A4}"/>
              </a:ext>
            </a:extLst>
          </p:cNvPr>
          <p:cNvSpPr txBox="1"/>
          <p:nvPr/>
        </p:nvSpPr>
        <p:spPr>
          <a:xfrm>
            <a:off x="5700925" y="5880041"/>
            <a:ext cx="2023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(list "TOP" "M2" "L3" )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365F97-C34D-E545-94CF-515D37FDFA16}"/>
              </a:ext>
            </a:extLst>
          </p:cNvPr>
          <p:cNvGrpSpPr/>
          <p:nvPr/>
        </p:nvGrpSpPr>
        <p:grpSpPr>
          <a:xfrm>
            <a:off x="1918602" y="5819730"/>
            <a:ext cx="923305" cy="561281"/>
            <a:chOff x="1918602" y="5819730"/>
            <a:chExt cx="923305" cy="561281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1CF7B01-E26B-3B43-8224-3DA2E15FB9CD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80BEBED-DB87-5648-9C7F-2AB60D013124}"/>
                </a:ext>
              </a:extLst>
            </p:cNvPr>
            <p:cNvGrpSpPr/>
            <p:nvPr/>
          </p:nvGrpSpPr>
          <p:grpSpPr>
            <a:xfrm>
              <a:off x="2216998" y="5819730"/>
              <a:ext cx="327649" cy="376630"/>
              <a:chOff x="10956892" y="3865137"/>
              <a:chExt cx="327649" cy="376630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68B1A5AC-3891-A64D-953B-98C4A8A12D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26431" y="3876178"/>
                <a:ext cx="1" cy="365589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72F8EF0F-E04F-554D-AD55-5A5EBC403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6892" y="3874383"/>
                <a:ext cx="0" cy="328125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25EC0076-5597-B541-843E-0B5C1D26C9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84541" y="3865137"/>
                <a:ext cx="0" cy="325941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686FD42-4BA3-0446-A609-BA237FC4B864}"/>
              </a:ext>
            </a:extLst>
          </p:cNvPr>
          <p:cNvGrpSpPr/>
          <p:nvPr/>
        </p:nvGrpSpPr>
        <p:grpSpPr>
          <a:xfrm>
            <a:off x="5026434" y="5819730"/>
            <a:ext cx="923305" cy="561281"/>
            <a:chOff x="1918602" y="5819730"/>
            <a:chExt cx="923305" cy="56128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9E3E217-2E76-F34B-A43F-3AE80A42BD2D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D5DA8A6-9B81-304C-9CB7-F35D0E914678}"/>
                </a:ext>
              </a:extLst>
            </p:cNvPr>
            <p:cNvGrpSpPr/>
            <p:nvPr/>
          </p:nvGrpSpPr>
          <p:grpSpPr>
            <a:xfrm>
              <a:off x="2216998" y="5819730"/>
              <a:ext cx="327649" cy="376630"/>
              <a:chOff x="10956892" y="3865137"/>
              <a:chExt cx="327649" cy="376630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3F656DE-DA1B-0E4E-83E1-BEDF5FC318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26431" y="3876178"/>
                <a:ext cx="1" cy="365589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B3CCDB1E-B2C2-0549-B1AA-E93FF23A22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6892" y="3874383"/>
                <a:ext cx="0" cy="328125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D6C5C325-4476-5645-B571-0F216C5CD5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84541" y="3865137"/>
                <a:ext cx="0" cy="325941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36587F6-7B2F-6F4C-9806-0A61EA010D95}"/>
              </a:ext>
            </a:extLst>
          </p:cNvPr>
          <p:cNvGrpSpPr/>
          <p:nvPr/>
        </p:nvGrpSpPr>
        <p:grpSpPr>
          <a:xfrm>
            <a:off x="7416079" y="5828976"/>
            <a:ext cx="923305" cy="561281"/>
            <a:chOff x="1918602" y="5819730"/>
            <a:chExt cx="923305" cy="56128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38021AF-C396-AD44-9DB8-68BFDAC5D3FB}"/>
                </a:ext>
              </a:extLst>
            </p:cNvPr>
            <p:cNvSpPr/>
            <p:nvPr/>
          </p:nvSpPr>
          <p:spPr>
            <a:xfrm>
              <a:off x="1918602" y="6176320"/>
              <a:ext cx="923305" cy="20469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CF185D9-D217-A346-BFD8-FFBBBC30549F}"/>
                </a:ext>
              </a:extLst>
            </p:cNvPr>
            <p:cNvGrpSpPr/>
            <p:nvPr/>
          </p:nvGrpSpPr>
          <p:grpSpPr>
            <a:xfrm>
              <a:off x="2216998" y="5819730"/>
              <a:ext cx="327649" cy="376630"/>
              <a:chOff x="10956892" y="3865137"/>
              <a:chExt cx="327649" cy="376630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CD41A3E-D4D7-6B40-8B01-96DB461F4C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26431" y="3876178"/>
                <a:ext cx="1" cy="365589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1CC8A19B-0FC9-7A45-A842-505E96568F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6892" y="3874383"/>
                <a:ext cx="0" cy="328125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68259D36-3938-D540-9B0E-30BD5896F9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84541" y="3865137"/>
                <a:ext cx="0" cy="325941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279AF3B-5CE9-E846-90CA-2A9E4CFAC53F}"/>
              </a:ext>
            </a:extLst>
          </p:cNvPr>
          <p:cNvSpPr txBox="1"/>
          <p:nvPr/>
        </p:nvSpPr>
        <p:spPr>
          <a:xfrm>
            <a:off x="3381569" y="520563"/>
            <a:ext cx="190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1149049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A3A2CF-3ECB-0B4F-8712-EAD5817B3EB1}"/>
              </a:ext>
            </a:extLst>
          </p:cNvPr>
          <p:cNvSpPr txBox="1"/>
          <p:nvPr/>
        </p:nvSpPr>
        <p:spPr>
          <a:xfrm>
            <a:off x="6096000" y="3900619"/>
            <a:ext cx="51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BA5409-C92B-D04C-AFA1-5A705549643F}"/>
              </a:ext>
            </a:extLst>
          </p:cNvPr>
          <p:cNvSpPr txBox="1"/>
          <p:nvPr/>
        </p:nvSpPr>
        <p:spPr>
          <a:xfrm>
            <a:off x="7900730" y="3900617"/>
            <a:ext cx="51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6892C-951E-D64D-AC2D-118118560246}"/>
              </a:ext>
            </a:extLst>
          </p:cNvPr>
          <p:cNvSpPr txBox="1"/>
          <p:nvPr/>
        </p:nvSpPr>
        <p:spPr>
          <a:xfrm>
            <a:off x="9263544" y="3900619"/>
            <a:ext cx="51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E1E37-9820-7049-90A7-3BAF94DEF3FA}"/>
              </a:ext>
            </a:extLst>
          </p:cNvPr>
          <p:cNvSpPr txBox="1"/>
          <p:nvPr/>
        </p:nvSpPr>
        <p:spPr>
          <a:xfrm>
            <a:off x="6468324" y="2177081"/>
            <a:ext cx="51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EF9E8-CFA0-7A4C-B8EF-95AAF7C5B92A}"/>
              </a:ext>
            </a:extLst>
          </p:cNvPr>
          <p:cNvSpPr txBox="1"/>
          <p:nvPr/>
        </p:nvSpPr>
        <p:spPr>
          <a:xfrm>
            <a:off x="8553980" y="2177082"/>
            <a:ext cx="51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FA6D84-34A1-FD44-AD54-B922C000F1E4}"/>
              </a:ext>
            </a:extLst>
          </p:cNvPr>
          <p:cNvSpPr txBox="1"/>
          <p:nvPr/>
        </p:nvSpPr>
        <p:spPr>
          <a:xfrm>
            <a:off x="8484838" y="472781"/>
            <a:ext cx="64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B6C468-0C3E-AE40-A8FF-AD0CE2FFEC6C}"/>
              </a:ext>
            </a:extLst>
          </p:cNvPr>
          <p:cNvCxnSpPr>
            <a:stCxn id="10" idx="2"/>
            <a:endCxn id="8" idx="0"/>
          </p:cNvCxnSpPr>
          <p:nvPr/>
        </p:nvCxnSpPr>
        <p:spPr>
          <a:xfrm flipH="1">
            <a:off x="6723852" y="842113"/>
            <a:ext cx="2085656" cy="1334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620DBF-AF39-BE4B-85E6-61CF89CEF07B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6351528" y="2546413"/>
            <a:ext cx="372324" cy="1354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8C7CF6-C5A1-DF44-A7C1-A6BF52F88FED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8809508" y="842113"/>
            <a:ext cx="0" cy="133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97D3C9-6A51-A049-87D8-DBAF7B47A77E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 flipH="1">
            <a:off x="8156258" y="2546414"/>
            <a:ext cx="653250" cy="1354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1A94E1-2E70-0D4E-BB04-FA08FF50A2DD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8809508" y="2546414"/>
            <a:ext cx="709564" cy="1354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F4935D9-7807-A344-8051-FB33C469ACA2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>
            <a:off x="8809508" y="842113"/>
            <a:ext cx="2207386" cy="1334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444F439-D377-0644-8AAA-A43B5A5B2EE5}"/>
              </a:ext>
            </a:extLst>
          </p:cNvPr>
          <p:cNvSpPr txBox="1"/>
          <p:nvPr/>
        </p:nvSpPr>
        <p:spPr>
          <a:xfrm>
            <a:off x="10761366" y="2177081"/>
            <a:ext cx="51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46AEFC-85AB-4640-B682-EB0A02CD9BDD}"/>
              </a:ext>
            </a:extLst>
          </p:cNvPr>
          <p:cNvSpPr txBox="1"/>
          <p:nvPr/>
        </p:nvSpPr>
        <p:spPr>
          <a:xfrm>
            <a:off x="351034" y="607676"/>
            <a:ext cx="47900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 minutes]</a:t>
            </a:r>
          </a:p>
          <a:p>
            <a:r>
              <a:rPr lang="en-US" dirty="0"/>
              <a:t>Given the tree to the </a:t>
            </a:r>
            <a:r>
              <a:rPr lang="en-US" dirty="0" err="1"/>
              <a:t>right,and</a:t>
            </a:r>
            <a:r>
              <a:rPr lang="en-US" dirty="0"/>
              <a:t> given a TAIL-RECURSIVE traversal of the tree, as in find-tree last time,  consider the call to </a:t>
            </a:r>
            <a:r>
              <a:rPr lang="en-US" dirty="0" err="1"/>
              <a:t>fn</a:t>
            </a:r>
            <a:r>
              <a:rPr lang="en-US" dirty="0"/>
              <a:t>-for-t with a first argument of L2.  What will be the value of </a:t>
            </a:r>
          </a:p>
          <a:p>
            <a:r>
              <a:rPr lang="en-US" dirty="0"/>
              <a:t>tree-</a:t>
            </a:r>
            <a:r>
              <a:rPr lang="en-US" dirty="0" err="1"/>
              <a:t>wl</a:t>
            </a:r>
            <a:r>
              <a:rPr lang="en-US" dirty="0"/>
              <a:t> at that call?</a:t>
            </a:r>
          </a:p>
          <a:p>
            <a:endParaRPr lang="en-US" dirty="0"/>
          </a:p>
          <a:p>
            <a:pPr marL="342900" indent="-342900">
              <a:buAutoNum type="alphaUcParenBoth"/>
            </a:pPr>
            <a:r>
              <a:rPr lang="en-US" dirty="0"/>
              <a:t>(</a:t>
            </a:r>
            <a:r>
              <a:rPr lang="en-US" dirty="0" err="1"/>
              <a:t>fn</a:t>
            </a:r>
            <a:r>
              <a:rPr lang="en-US" dirty="0"/>
              <a:t>-for-t L2  (list M3))</a:t>
            </a:r>
          </a:p>
          <a:p>
            <a:pPr marL="342900" indent="-342900">
              <a:buAutoNum type="alphaUcParenBoth"/>
            </a:pPr>
            <a:r>
              <a:rPr lang="en-US" dirty="0"/>
              <a:t>(</a:t>
            </a:r>
            <a:r>
              <a:rPr lang="en-US" dirty="0" err="1"/>
              <a:t>fn</a:t>
            </a:r>
            <a:r>
              <a:rPr lang="en-US" dirty="0"/>
              <a:t>-for-t L2 (list TOP M1 L1 M2))</a:t>
            </a:r>
          </a:p>
          <a:p>
            <a:pPr marL="342900" indent="-342900">
              <a:buFontTx/>
              <a:buAutoNum type="alphaUcParenBoth"/>
            </a:pPr>
            <a:r>
              <a:rPr lang="en-US" dirty="0"/>
              <a:t>(</a:t>
            </a:r>
            <a:r>
              <a:rPr lang="en-US" dirty="0" err="1"/>
              <a:t>fn</a:t>
            </a:r>
            <a:r>
              <a:rPr lang="en-US" dirty="0"/>
              <a:t>-for-t L2 (list L2 M3))</a:t>
            </a:r>
          </a:p>
          <a:p>
            <a:pPr marL="342900" indent="-342900">
              <a:buFontTx/>
              <a:buAutoNum type="alphaUcParenBoth"/>
            </a:pPr>
            <a:r>
              <a:rPr lang="en-US" dirty="0"/>
              <a:t>(</a:t>
            </a:r>
            <a:r>
              <a:rPr lang="en-US" dirty="0" err="1"/>
              <a:t>fn</a:t>
            </a:r>
            <a:r>
              <a:rPr lang="en-US" dirty="0"/>
              <a:t>-for-t L2 (list L3 M3))</a:t>
            </a:r>
          </a:p>
          <a:p>
            <a:pPr marL="342900" indent="-342900">
              <a:buFontTx/>
              <a:buAutoNum type="alphaUcParenBoth"/>
            </a:pPr>
            <a:r>
              <a:rPr lang="en-US" dirty="0"/>
              <a:t>(</a:t>
            </a:r>
            <a:r>
              <a:rPr lang="en-US" dirty="0" err="1"/>
              <a:t>fn</a:t>
            </a:r>
            <a:r>
              <a:rPr lang="en-US" dirty="0"/>
              <a:t>-for-t L2 (list L2 L3 M3))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451C65-E66E-B24D-90D8-0494BEA17AC0}"/>
              </a:ext>
            </a:extLst>
          </p:cNvPr>
          <p:cNvSpPr/>
          <p:nvPr/>
        </p:nvSpPr>
        <p:spPr>
          <a:xfrm>
            <a:off x="7949933" y="1030135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7F873D-3537-2845-9D3B-38A180228FEF}"/>
              </a:ext>
            </a:extLst>
          </p:cNvPr>
          <p:cNvSpPr/>
          <p:nvPr/>
        </p:nvSpPr>
        <p:spPr>
          <a:xfrm>
            <a:off x="2766380" y="4993210"/>
            <a:ext cx="71702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worklist is unvisited direct subs of visited nodes</a:t>
            </a:r>
          </a:p>
        </p:txBody>
      </p:sp>
    </p:spTree>
    <p:extLst>
      <p:ext uri="{BB962C8B-B14F-4D97-AF65-F5344CB8AC3E}">
        <p14:creationId xmlns:p14="http://schemas.microsoft.com/office/powerpoint/2010/main" val="359697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E2CBBF-92D6-1397-2531-C173C522E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70" y="334537"/>
            <a:ext cx="10198860" cy="585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53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51AA7E8-925D-814B-8102-FE87C6D531AC}"/>
              </a:ext>
            </a:extLst>
          </p:cNvPr>
          <p:cNvSpPr txBox="1"/>
          <p:nvPr/>
        </p:nvSpPr>
        <p:spPr>
          <a:xfrm>
            <a:off x="3583629" y="11672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9D4C363-1161-2443-916F-C3F36FFA886B}"/>
              </a:ext>
            </a:extLst>
          </p:cNvPr>
          <p:cNvSpPr txBox="1"/>
          <p:nvPr/>
        </p:nvSpPr>
        <p:spPr>
          <a:xfrm>
            <a:off x="2996643" y="2041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5D2FE85-F736-E649-9E0D-001AF5953EB8}"/>
              </a:ext>
            </a:extLst>
          </p:cNvPr>
          <p:cNvSpPr txBox="1"/>
          <p:nvPr/>
        </p:nvSpPr>
        <p:spPr>
          <a:xfrm>
            <a:off x="2262581" y="33098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5C47B7-EC81-6246-A001-A1E8D1EEEE21}"/>
              </a:ext>
            </a:extLst>
          </p:cNvPr>
          <p:cNvSpPr txBox="1"/>
          <p:nvPr/>
        </p:nvSpPr>
        <p:spPr>
          <a:xfrm>
            <a:off x="2004403" y="44011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AA85D1-CDD0-9342-B037-8E28636568B7}"/>
              </a:ext>
            </a:extLst>
          </p:cNvPr>
          <p:cNvSpPr txBox="1"/>
          <p:nvPr/>
        </p:nvSpPr>
        <p:spPr>
          <a:xfrm>
            <a:off x="1951357" y="5899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DB44216-1089-1347-BAEB-C7CACD8DF034}"/>
              </a:ext>
            </a:extLst>
          </p:cNvPr>
          <p:cNvSpPr txBox="1"/>
          <p:nvPr/>
        </p:nvSpPr>
        <p:spPr>
          <a:xfrm>
            <a:off x="5949739" y="33388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DF2A194-EA34-5E41-9C39-B93A8340E49E}"/>
              </a:ext>
            </a:extLst>
          </p:cNvPr>
          <p:cNvSpPr txBox="1"/>
          <p:nvPr/>
        </p:nvSpPr>
        <p:spPr>
          <a:xfrm>
            <a:off x="5258634" y="4417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1C70F0-073E-6D44-93AA-03F66F8C67FD}"/>
              </a:ext>
            </a:extLst>
          </p:cNvPr>
          <p:cNvSpPr txBox="1"/>
          <p:nvPr/>
        </p:nvSpPr>
        <p:spPr>
          <a:xfrm>
            <a:off x="5083780" y="5766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6F3E4C-DE1F-9543-A0F1-FD6F8ED43699}"/>
              </a:ext>
            </a:extLst>
          </p:cNvPr>
          <p:cNvSpPr txBox="1"/>
          <p:nvPr/>
        </p:nvSpPr>
        <p:spPr>
          <a:xfrm>
            <a:off x="6642139" y="343060"/>
            <a:ext cx="50491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tail recursion with worklist</a:t>
            </a:r>
          </a:p>
          <a:p>
            <a:endParaRPr lang="en-US" sz="2400" dirty="0"/>
          </a:p>
          <a:p>
            <a:r>
              <a:rPr lang="en-US" sz="2400" dirty="0"/>
              <a:t>showing tree-</a:t>
            </a:r>
            <a:r>
              <a:rPr lang="en-US" sz="2400" dirty="0" err="1"/>
              <a:t>wl</a:t>
            </a:r>
            <a:r>
              <a:rPr lang="en-US" sz="2400" dirty="0"/>
              <a:t> at calls to </a:t>
            </a:r>
            <a:r>
              <a:rPr lang="en-US" sz="2400" dirty="0" err="1"/>
              <a:t>fn</a:t>
            </a:r>
            <a:r>
              <a:rPr lang="en-US" sz="2400" dirty="0"/>
              <a:t>-for-lot</a:t>
            </a:r>
          </a:p>
          <a:p>
            <a:endParaRPr lang="en-US" sz="24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>
            <a:off x="2221983" y="5777429"/>
            <a:ext cx="0" cy="72245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5409477" y="5813983"/>
            <a:ext cx="0" cy="64393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  <a:stCxn id="92" idx="0"/>
            <a:endCxn id="72" idx="1"/>
          </p:cNvCxnSpPr>
          <p:nvPr/>
        </p:nvCxnSpPr>
        <p:spPr>
          <a:xfrm flipV="1">
            <a:off x="2380255" y="3523561"/>
            <a:ext cx="3569484" cy="297632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69C288F-B22F-274A-AFE3-FCBB5F68B43E}"/>
              </a:ext>
            </a:extLst>
          </p:cNvPr>
          <p:cNvSpPr txBox="1"/>
          <p:nvPr/>
        </p:nvSpPr>
        <p:spPr>
          <a:xfrm>
            <a:off x="3768071" y="48868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 flipV="1">
            <a:off x="5636863" y="5545515"/>
            <a:ext cx="1870883" cy="89766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DC3377E-64DB-3849-B408-18537722ECDD}"/>
              </a:ext>
            </a:extLst>
          </p:cNvPr>
          <p:cNvSpPr txBox="1"/>
          <p:nvPr/>
        </p:nvSpPr>
        <p:spPr>
          <a:xfrm>
            <a:off x="6080799" y="57652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638C-E8EA-3F44-9B41-3D829FC1EE58}"/>
              </a:ext>
            </a:extLst>
          </p:cNvPr>
          <p:cNvSpPr txBox="1"/>
          <p:nvPr/>
        </p:nvSpPr>
        <p:spPr>
          <a:xfrm>
            <a:off x="2115573" y="1528429"/>
            <a:ext cx="152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M1 M2)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82415F-801A-1E43-91DA-454A2AE9DC65}"/>
              </a:ext>
            </a:extLst>
          </p:cNvPr>
          <p:cNvSpPr txBox="1"/>
          <p:nvPr/>
        </p:nvSpPr>
        <p:spPr>
          <a:xfrm>
            <a:off x="1375631" y="2909307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M2)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5181D4-CFC0-E540-AD6B-AFF88F2CA541}"/>
              </a:ext>
            </a:extLst>
          </p:cNvPr>
          <p:cNvSpPr txBox="1"/>
          <p:nvPr/>
        </p:nvSpPr>
        <p:spPr>
          <a:xfrm>
            <a:off x="222230" y="3510430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L1 M2)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BC97C5-845C-AC44-99DA-A96C046B9B19}"/>
              </a:ext>
            </a:extLst>
          </p:cNvPr>
          <p:cNvSpPr txBox="1"/>
          <p:nvPr/>
        </p:nvSpPr>
        <p:spPr>
          <a:xfrm>
            <a:off x="1178785" y="6194025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M2)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F91CAA4-A727-DD47-8B58-CFF9B2CF6F0F}"/>
              </a:ext>
            </a:extLst>
          </p:cNvPr>
          <p:cNvSpPr txBox="1"/>
          <p:nvPr/>
        </p:nvSpPr>
        <p:spPr>
          <a:xfrm>
            <a:off x="7534589" y="3703653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L2 L3)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024403D-8583-C34F-BB2E-EEADBF571A0B}"/>
              </a:ext>
            </a:extLst>
          </p:cNvPr>
          <p:cNvSpPr txBox="1"/>
          <p:nvPr/>
        </p:nvSpPr>
        <p:spPr>
          <a:xfrm>
            <a:off x="4455519" y="6151535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L3)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A458CE1-284E-5D42-A683-5700E46CC5CC}"/>
              </a:ext>
            </a:extLst>
          </p:cNvPr>
          <p:cNvCxnSpPr>
            <a:cxnSpLocks/>
          </p:cNvCxnSpPr>
          <p:nvPr/>
        </p:nvCxnSpPr>
        <p:spPr>
          <a:xfrm>
            <a:off x="7732586" y="5813983"/>
            <a:ext cx="0" cy="67367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6FE73EE-C941-9D4D-86E7-A062DAD4C415}"/>
              </a:ext>
            </a:extLst>
          </p:cNvPr>
          <p:cNvSpPr txBox="1"/>
          <p:nvPr/>
        </p:nvSpPr>
        <p:spPr>
          <a:xfrm>
            <a:off x="6909950" y="6198756"/>
            <a:ext cx="87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empty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B192E70-9F11-5946-AED3-F814E6186920}"/>
              </a:ext>
            </a:extLst>
          </p:cNvPr>
          <p:cNvSpPr/>
          <p:nvPr/>
        </p:nvSpPr>
        <p:spPr>
          <a:xfrm>
            <a:off x="1918602" y="6499884"/>
            <a:ext cx="923305" cy="204691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87A512D-26F1-ED4D-9F70-4440F376A411}"/>
              </a:ext>
            </a:extLst>
          </p:cNvPr>
          <p:cNvSpPr/>
          <p:nvPr/>
        </p:nvSpPr>
        <p:spPr>
          <a:xfrm>
            <a:off x="4973028" y="6499884"/>
            <a:ext cx="923305" cy="204691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AAD3838-6861-0D49-AE56-B4E71A1277F2}"/>
              </a:ext>
            </a:extLst>
          </p:cNvPr>
          <p:cNvSpPr/>
          <p:nvPr/>
        </p:nvSpPr>
        <p:spPr>
          <a:xfrm>
            <a:off x="7426179" y="6499883"/>
            <a:ext cx="923305" cy="204691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7E40127-9448-FF45-881C-51E3C6A96590}"/>
              </a:ext>
            </a:extLst>
          </p:cNvPr>
          <p:cNvSpPr txBox="1"/>
          <p:nvPr/>
        </p:nvSpPr>
        <p:spPr>
          <a:xfrm>
            <a:off x="740973" y="5227351"/>
            <a:ext cx="121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M2)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55A320F-B406-3C46-96DE-9A3C4890F654}"/>
              </a:ext>
            </a:extLst>
          </p:cNvPr>
          <p:cNvSpPr txBox="1"/>
          <p:nvPr/>
        </p:nvSpPr>
        <p:spPr>
          <a:xfrm>
            <a:off x="151383" y="540788"/>
            <a:ext cx="379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 worklist at </a:t>
            </a:r>
            <a:r>
              <a:rPr lang="en-US" dirty="0" err="1"/>
              <a:t>fn</a:t>
            </a:r>
            <a:r>
              <a:rPr lang="en-US" dirty="0"/>
              <a:t>-for-t and </a:t>
            </a:r>
            <a:r>
              <a:rPr lang="en-US" dirty="0" err="1"/>
              <a:t>fn</a:t>
            </a:r>
            <a:r>
              <a:rPr lang="en-US" dirty="0"/>
              <a:t>-for-lot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12E50E9-FCD5-224A-B9A8-0D1419FA9E31}"/>
              </a:ext>
            </a:extLst>
          </p:cNvPr>
          <p:cNvSpPr txBox="1"/>
          <p:nvPr/>
        </p:nvSpPr>
        <p:spPr>
          <a:xfrm>
            <a:off x="5314098" y="3141739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empty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BF37CFC-C754-4E49-8C07-10796FB8ACA7}"/>
              </a:ext>
            </a:extLst>
          </p:cNvPr>
          <p:cNvSpPr txBox="1"/>
          <p:nvPr/>
        </p:nvSpPr>
        <p:spPr>
          <a:xfrm>
            <a:off x="4601695" y="5210613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(list L3)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0851A5F-01A2-BE4A-859E-62A1E7F8CEC4}"/>
              </a:ext>
            </a:extLst>
          </p:cNvPr>
          <p:cNvSpPr txBox="1"/>
          <p:nvPr/>
        </p:nvSpPr>
        <p:spPr>
          <a:xfrm>
            <a:off x="6787397" y="5199597"/>
            <a:ext cx="86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empty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89DC9EE-6177-4D4C-BBF8-E1EB3CB3E77B}"/>
              </a:ext>
            </a:extLst>
          </p:cNvPr>
          <p:cNvSpPr txBox="1"/>
          <p:nvPr/>
        </p:nvSpPr>
        <p:spPr>
          <a:xfrm>
            <a:off x="3944369" y="592887"/>
            <a:ext cx="123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empty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1B9FE37-D76C-E743-B44E-2668EBF7E2B2}"/>
              </a:ext>
            </a:extLst>
          </p:cNvPr>
          <p:cNvCxnSpPr>
            <a:cxnSpLocks/>
          </p:cNvCxnSpPr>
          <p:nvPr/>
        </p:nvCxnSpPr>
        <p:spPr>
          <a:xfrm>
            <a:off x="4469131" y="238812"/>
            <a:ext cx="0" cy="36709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>
            <a:extLst>
              <a:ext uri="{FF2B5EF4-FFF2-40B4-BE49-F238E27FC236}">
                <a16:creationId xmlns:a16="http://schemas.microsoft.com/office/drawing/2014/main" id="{9FC4465A-2600-B648-4D33-B2D934EE06C9}"/>
              </a:ext>
            </a:extLst>
          </p:cNvPr>
          <p:cNvSpPr/>
          <p:nvPr/>
        </p:nvSpPr>
        <p:spPr>
          <a:xfrm>
            <a:off x="5698273" y="234176"/>
            <a:ext cx="3970161" cy="6289287"/>
          </a:xfrm>
          <a:custGeom>
            <a:avLst/>
            <a:gdLst>
              <a:gd name="connsiteX0" fmla="*/ 2642839 w 3970161"/>
              <a:gd name="connsiteY0" fmla="*/ 6289287 h 6289287"/>
              <a:gd name="connsiteX1" fmla="*/ 3847171 w 3970161"/>
              <a:gd name="connsiteY1" fmla="*/ 4382429 h 6289287"/>
              <a:gd name="connsiteX2" fmla="*/ 0 w 3970161"/>
              <a:gd name="connsiteY2" fmla="*/ 0 h 628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70161" h="6289287">
                <a:moveTo>
                  <a:pt x="2642839" y="6289287"/>
                </a:moveTo>
                <a:cubicBezTo>
                  <a:pt x="3465241" y="5859965"/>
                  <a:pt x="4287644" y="5430643"/>
                  <a:pt x="3847171" y="4382429"/>
                </a:cubicBezTo>
                <a:cubicBezTo>
                  <a:pt x="3406698" y="3334215"/>
                  <a:pt x="1703349" y="1667107"/>
                  <a:pt x="0" y="0"/>
                </a:cubicBezTo>
              </a:path>
            </a:pathLst>
          </a:custGeom>
          <a:noFill/>
          <a:ln w="41275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D8EF2B-5E47-F46F-FDED-47DB1DD1F02E}"/>
              </a:ext>
            </a:extLst>
          </p:cNvPr>
          <p:cNvSpPr txBox="1"/>
          <p:nvPr/>
        </p:nvSpPr>
        <p:spPr>
          <a:xfrm>
            <a:off x="7313882" y="58516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348223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93DCC-8BCB-A570-FF4F-874977F5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F6B1B-1C29-0805-48A9-01C153E88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19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 flipV="1">
            <a:off x="2719110" y="4372417"/>
            <a:ext cx="1579564" cy="92926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5829882" y="5319994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2987E33-306B-BC4A-9245-2D4FD7BFD75D}"/>
              </a:ext>
            </a:extLst>
          </p:cNvPr>
          <p:cNvSpPr/>
          <p:nvPr/>
        </p:nvSpPr>
        <p:spPr>
          <a:xfrm rot="2684872">
            <a:off x="4043836" y="4143577"/>
            <a:ext cx="850590" cy="163825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9405279-35A9-3C49-B070-0931AB7B05EF}"/>
              </a:ext>
            </a:extLst>
          </p:cNvPr>
          <p:cNvSpPr/>
          <p:nvPr/>
        </p:nvSpPr>
        <p:spPr>
          <a:xfrm rot="3260848">
            <a:off x="6253960" y="519451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</p:cNvCxnSpPr>
          <p:nvPr/>
        </p:nvCxnSpPr>
        <p:spPr>
          <a:xfrm flipV="1">
            <a:off x="4687611" y="3456488"/>
            <a:ext cx="1094951" cy="68104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>
            <a:off x="6881292" y="5393115"/>
            <a:ext cx="626454" cy="1524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4AD2F3B-F8C9-3F45-8B9C-F8AEDAD17B54}"/>
              </a:ext>
            </a:extLst>
          </p:cNvPr>
          <p:cNvSpPr txBox="1"/>
          <p:nvPr/>
        </p:nvSpPr>
        <p:spPr>
          <a:xfrm>
            <a:off x="167511" y="222882"/>
            <a:ext cx="321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fill in ??? at calls to </a:t>
            </a:r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-for-t</a:t>
            </a:r>
          </a:p>
          <a:p>
            <a:r>
              <a:rPr lang="en-US" dirty="0">
                <a:solidFill>
                  <a:srgbClr val="0070C0"/>
                </a:solidFill>
              </a:rPr>
              <a:t>can do </a:t>
            </a:r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-for-lot too if that helps</a:t>
            </a:r>
          </a:p>
        </p:txBody>
      </p:sp>
    </p:spTree>
    <p:extLst>
      <p:ext uri="{BB962C8B-B14F-4D97-AF65-F5344CB8AC3E}">
        <p14:creationId xmlns:p14="http://schemas.microsoft.com/office/powerpoint/2010/main" val="704962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CA7BCD-4D9A-B4AE-26B3-6510C6B93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40360"/>
            <a:ext cx="7772400" cy="537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96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 flipV="1">
            <a:off x="2719110" y="4372417"/>
            <a:ext cx="1579564" cy="92926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5829882" y="5319994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2987E33-306B-BC4A-9245-2D4FD7BFD75D}"/>
              </a:ext>
            </a:extLst>
          </p:cNvPr>
          <p:cNvSpPr/>
          <p:nvPr/>
        </p:nvSpPr>
        <p:spPr>
          <a:xfrm rot="2684872">
            <a:off x="4043836" y="4143577"/>
            <a:ext cx="850590" cy="163825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9405279-35A9-3C49-B070-0931AB7B05EF}"/>
              </a:ext>
            </a:extLst>
          </p:cNvPr>
          <p:cNvSpPr/>
          <p:nvPr/>
        </p:nvSpPr>
        <p:spPr>
          <a:xfrm rot="3260848">
            <a:off x="6253960" y="519451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</p:cNvCxnSpPr>
          <p:nvPr/>
        </p:nvCxnSpPr>
        <p:spPr>
          <a:xfrm flipV="1">
            <a:off x="4687611" y="3456488"/>
            <a:ext cx="1094951" cy="68104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>
            <a:off x="6881292" y="5393115"/>
            <a:ext cx="626454" cy="1524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EEE6486-FB87-664B-BB13-54B55CCD9E1C}"/>
              </a:ext>
            </a:extLst>
          </p:cNvPr>
          <p:cNvSpPr txBox="1"/>
          <p:nvPr/>
        </p:nvSpPr>
        <p:spPr>
          <a:xfrm>
            <a:off x="3304045" y="622173"/>
            <a:ext cx="95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B4EED20-4247-FD4F-BF3E-787B00FBDC2B}"/>
              </a:ext>
            </a:extLst>
          </p:cNvPr>
          <p:cNvSpPr txBox="1"/>
          <p:nvPr/>
        </p:nvSpPr>
        <p:spPr>
          <a:xfrm>
            <a:off x="2757078" y="1332581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("TOP" 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AD2F3B-F8C9-3F45-8B9C-F8AEDAD17B54}"/>
              </a:ext>
            </a:extLst>
          </p:cNvPr>
          <p:cNvSpPr txBox="1"/>
          <p:nvPr/>
        </p:nvSpPr>
        <p:spPr>
          <a:xfrm>
            <a:off x="167511" y="222882"/>
            <a:ext cx="321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fill in visited at calls to </a:t>
            </a:r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-for-t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518A86-CB77-C245-A812-44AA63328C4F}"/>
              </a:ext>
            </a:extLst>
          </p:cNvPr>
          <p:cNvSpPr txBox="1"/>
          <p:nvPr/>
        </p:nvSpPr>
        <p:spPr>
          <a:xfrm>
            <a:off x="1939051" y="2738429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("TOP" 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55BE34-03C1-E04D-B68B-B372647DED38}"/>
              </a:ext>
            </a:extLst>
          </p:cNvPr>
          <p:cNvSpPr txBox="1"/>
          <p:nvPr/>
        </p:nvSpPr>
        <p:spPr>
          <a:xfrm>
            <a:off x="1150379" y="3605409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("TOP” ”M1" 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CCB9CB-BC1E-0443-91E5-35A073065B6A}"/>
              </a:ext>
            </a:extLst>
          </p:cNvPr>
          <p:cNvSpPr txBox="1"/>
          <p:nvPr/>
        </p:nvSpPr>
        <p:spPr>
          <a:xfrm>
            <a:off x="564793" y="4908956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("TOP” ”M1" 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5F914D4-EE46-A149-AB38-0374C3319BF5}"/>
              </a:ext>
            </a:extLst>
          </p:cNvPr>
          <p:cNvSpPr txBox="1"/>
          <p:nvPr/>
        </p:nvSpPr>
        <p:spPr>
          <a:xfrm>
            <a:off x="3321290" y="4630580"/>
            <a:ext cx="195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("TOP” ”M1” ”L1" 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D808C7-692A-7A47-8E59-E68518142A07}"/>
              </a:ext>
            </a:extLst>
          </p:cNvPr>
          <p:cNvSpPr txBox="1"/>
          <p:nvPr/>
        </p:nvSpPr>
        <p:spPr>
          <a:xfrm>
            <a:off x="6981218" y="2918036"/>
            <a:ext cx="195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("TOP” ”M1” ”L1" 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A4F98A1-7EFC-634A-A5EC-ADCD8F2BFFEE}"/>
              </a:ext>
            </a:extLst>
          </p:cNvPr>
          <p:cNvSpPr txBox="1"/>
          <p:nvPr/>
        </p:nvSpPr>
        <p:spPr>
          <a:xfrm>
            <a:off x="7266497" y="3527579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("TOP” ”M1” ”L1” “M2” 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209BCC7-9FBA-D14B-8B4E-D90298B16F91}"/>
              </a:ext>
            </a:extLst>
          </p:cNvPr>
          <p:cNvSpPr txBox="1"/>
          <p:nvPr/>
        </p:nvSpPr>
        <p:spPr>
          <a:xfrm>
            <a:off x="3012170" y="5348809"/>
            <a:ext cx="25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("TOP” ”M1” ”L1” “M2” 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8EAC4F-783E-C843-B475-49ACD0E77920}"/>
              </a:ext>
            </a:extLst>
          </p:cNvPr>
          <p:cNvSpPr txBox="1"/>
          <p:nvPr/>
        </p:nvSpPr>
        <p:spPr>
          <a:xfrm>
            <a:off x="6881291" y="5854780"/>
            <a:ext cx="347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("TOP” ”M1” ”L1” “M2” “L2”   “L3”)</a:t>
            </a:r>
          </a:p>
        </p:txBody>
      </p:sp>
    </p:spTree>
    <p:extLst>
      <p:ext uri="{BB962C8B-B14F-4D97-AF65-F5344CB8AC3E}">
        <p14:creationId xmlns:p14="http://schemas.microsoft.com/office/powerpoint/2010/main" val="1247088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 flipV="1">
            <a:off x="2719110" y="4372417"/>
            <a:ext cx="1579564" cy="92926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5829882" y="5319994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2987E33-306B-BC4A-9245-2D4FD7BFD75D}"/>
              </a:ext>
            </a:extLst>
          </p:cNvPr>
          <p:cNvSpPr/>
          <p:nvPr/>
        </p:nvSpPr>
        <p:spPr>
          <a:xfrm rot="2684872">
            <a:off x="4043836" y="4143577"/>
            <a:ext cx="850590" cy="163825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9405279-35A9-3C49-B070-0931AB7B05EF}"/>
              </a:ext>
            </a:extLst>
          </p:cNvPr>
          <p:cNvSpPr/>
          <p:nvPr/>
        </p:nvSpPr>
        <p:spPr>
          <a:xfrm rot="3260848">
            <a:off x="6253960" y="519451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</p:cNvCxnSpPr>
          <p:nvPr/>
        </p:nvCxnSpPr>
        <p:spPr>
          <a:xfrm flipV="1">
            <a:off x="4687611" y="3456488"/>
            <a:ext cx="1094951" cy="68104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>
            <a:off x="6881292" y="5393115"/>
            <a:ext cx="626454" cy="1524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EEE6486-FB87-664B-BB13-54B55CCD9E1C}"/>
              </a:ext>
            </a:extLst>
          </p:cNvPr>
          <p:cNvSpPr txBox="1"/>
          <p:nvPr/>
        </p:nvSpPr>
        <p:spPr>
          <a:xfrm>
            <a:off x="3304045" y="622173"/>
            <a:ext cx="95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1C670C8-468C-2E44-9B43-D90968251A4D}"/>
              </a:ext>
            </a:extLst>
          </p:cNvPr>
          <p:cNvSpPr txBox="1"/>
          <p:nvPr/>
        </p:nvSpPr>
        <p:spPr>
          <a:xfrm>
            <a:off x="748468" y="5193308"/>
            <a:ext cx="211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("TOP" "M1")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8056DA0-757F-2944-91C5-11A8C82E06F1}"/>
              </a:ext>
            </a:extLst>
          </p:cNvPr>
          <p:cNvSpPr txBox="1"/>
          <p:nvPr/>
        </p:nvSpPr>
        <p:spPr>
          <a:xfrm>
            <a:off x="4160544" y="3014028"/>
            <a:ext cx="2040344" cy="369332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("TOP" "M1" "L1")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950FCAC-DDEA-CA4A-B090-2A8644077066}"/>
              </a:ext>
            </a:extLst>
          </p:cNvPr>
          <p:cNvSpPr txBox="1"/>
          <p:nvPr/>
        </p:nvSpPr>
        <p:spPr>
          <a:xfrm>
            <a:off x="3882592" y="5827529"/>
            <a:ext cx="2914613" cy="369332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("TOP" "M1" "L1" "M2")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B4EED20-4247-FD4F-BF3E-787B00FBDC2B}"/>
              </a:ext>
            </a:extLst>
          </p:cNvPr>
          <p:cNvSpPr txBox="1"/>
          <p:nvPr/>
        </p:nvSpPr>
        <p:spPr>
          <a:xfrm>
            <a:off x="1595306" y="2742757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("TOP" 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AD2F3B-F8C9-3F45-8B9C-F8AEDAD17B54}"/>
              </a:ext>
            </a:extLst>
          </p:cNvPr>
          <p:cNvSpPr txBox="1"/>
          <p:nvPr/>
        </p:nvSpPr>
        <p:spPr>
          <a:xfrm>
            <a:off x="167511" y="222882"/>
            <a:ext cx="321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fill in visited at calls to </a:t>
            </a:r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-for-t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33D2BF5-26EA-F241-82CF-28687F8B1F32}"/>
              </a:ext>
            </a:extLst>
          </p:cNvPr>
          <p:cNvSpPr txBox="1"/>
          <p:nvPr/>
        </p:nvSpPr>
        <p:spPr>
          <a:xfrm>
            <a:off x="7426179" y="5866359"/>
            <a:ext cx="2914613" cy="369332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("TOP" "M1" "L1" "M2" "L2")</a:t>
            </a:r>
          </a:p>
        </p:txBody>
      </p:sp>
    </p:spTree>
    <p:extLst>
      <p:ext uri="{BB962C8B-B14F-4D97-AF65-F5344CB8AC3E}">
        <p14:creationId xmlns:p14="http://schemas.microsoft.com/office/powerpoint/2010/main" val="3943368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 flipV="1">
            <a:off x="2719110" y="4372417"/>
            <a:ext cx="1579564" cy="92926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5829882" y="5319994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2987E33-306B-BC4A-9245-2D4FD7BFD75D}"/>
              </a:ext>
            </a:extLst>
          </p:cNvPr>
          <p:cNvSpPr/>
          <p:nvPr/>
        </p:nvSpPr>
        <p:spPr>
          <a:xfrm rot="2684872">
            <a:off x="4043836" y="4143577"/>
            <a:ext cx="850590" cy="163825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9405279-35A9-3C49-B070-0931AB7B05EF}"/>
              </a:ext>
            </a:extLst>
          </p:cNvPr>
          <p:cNvSpPr/>
          <p:nvPr/>
        </p:nvSpPr>
        <p:spPr>
          <a:xfrm rot="3260848">
            <a:off x="6253960" y="519451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</p:cNvCxnSpPr>
          <p:nvPr/>
        </p:nvCxnSpPr>
        <p:spPr>
          <a:xfrm flipV="1">
            <a:off x="4687611" y="3456488"/>
            <a:ext cx="1094951" cy="68104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>
            <a:off x="6881292" y="5393115"/>
            <a:ext cx="626454" cy="1524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F66ED86-905F-A94F-BE57-4360B556C65D}"/>
              </a:ext>
            </a:extLst>
          </p:cNvPr>
          <p:cNvSpPr txBox="1"/>
          <p:nvPr/>
        </p:nvSpPr>
        <p:spPr>
          <a:xfrm>
            <a:off x="4133204" y="3321696"/>
            <a:ext cx="1639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call 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F624A2-FC59-F04B-9881-BA7D37F22506}"/>
              </a:ext>
            </a:extLst>
          </p:cNvPr>
          <p:cNvSpPr txBox="1"/>
          <p:nvPr/>
        </p:nvSpPr>
        <p:spPr>
          <a:xfrm>
            <a:off x="7083390" y="1618529"/>
            <a:ext cx="3767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…needs to have the path this call would have had</a:t>
            </a:r>
          </a:p>
        </p:txBody>
      </p: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A2EE8259-19DF-6B4C-93AB-A4CBB6632B35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83973" y="2250338"/>
            <a:ext cx="1176622" cy="430577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485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81826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601894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42473" y="1324710"/>
            <a:ext cx="1999666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 flipV="1">
            <a:off x="2719110" y="4372417"/>
            <a:ext cx="1579564" cy="92926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5829882" y="5319994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2987E33-306B-BC4A-9245-2D4FD7BFD75D}"/>
              </a:ext>
            </a:extLst>
          </p:cNvPr>
          <p:cNvSpPr/>
          <p:nvPr/>
        </p:nvSpPr>
        <p:spPr>
          <a:xfrm rot="2684872">
            <a:off x="4043836" y="4143577"/>
            <a:ext cx="850590" cy="163825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9405279-35A9-3C49-B070-0931AB7B05EF}"/>
              </a:ext>
            </a:extLst>
          </p:cNvPr>
          <p:cNvSpPr/>
          <p:nvPr/>
        </p:nvSpPr>
        <p:spPr>
          <a:xfrm rot="3260848">
            <a:off x="6253960" y="519451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</p:cNvCxnSpPr>
          <p:nvPr/>
        </p:nvCxnSpPr>
        <p:spPr>
          <a:xfrm flipV="1">
            <a:off x="4687611" y="3456488"/>
            <a:ext cx="1094951" cy="68104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>
            <a:off x="6881292" y="5393115"/>
            <a:ext cx="626454" cy="1524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F66ED86-905F-A94F-BE57-4360B556C65D}"/>
              </a:ext>
            </a:extLst>
          </p:cNvPr>
          <p:cNvSpPr txBox="1"/>
          <p:nvPr/>
        </p:nvSpPr>
        <p:spPr>
          <a:xfrm>
            <a:off x="4133204" y="3321696"/>
            <a:ext cx="1639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call 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F624A2-FC59-F04B-9881-BA7D37F22506}"/>
              </a:ext>
            </a:extLst>
          </p:cNvPr>
          <p:cNvSpPr txBox="1"/>
          <p:nvPr/>
        </p:nvSpPr>
        <p:spPr>
          <a:xfrm>
            <a:off x="7083390" y="1618529"/>
            <a:ext cx="3767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…needs to have the path this call would have had</a:t>
            </a:r>
          </a:p>
        </p:txBody>
      </p: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A2EE8259-19DF-6B4C-93AB-A4CBB6632B35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83973" y="2250338"/>
            <a:ext cx="1176622" cy="430577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63C67CB-0C95-114E-ADEF-18F66A3D910C}"/>
              </a:ext>
            </a:extLst>
          </p:cNvPr>
          <p:cNvSpPr txBox="1"/>
          <p:nvPr/>
        </p:nvSpPr>
        <p:spPr>
          <a:xfrm>
            <a:off x="7103317" y="2645090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("TOP")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1321721-F31D-5941-A33E-D87FD69636CE}"/>
              </a:ext>
            </a:extLst>
          </p:cNvPr>
          <p:cNvSpPr txBox="1"/>
          <p:nvPr/>
        </p:nvSpPr>
        <p:spPr>
          <a:xfrm>
            <a:off x="4210440" y="2797179"/>
            <a:ext cx="2040344" cy="369332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trike="sngStrike" dirty="0">
                <a:solidFill>
                  <a:srgbClr val="0070C0"/>
                </a:solidFill>
              </a:rPr>
              <a:t>("TOP" "M1" "L1")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5356C9-4870-2A48-B6AF-D44275C5DC1F}"/>
              </a:ext>
            </a:extLst>
          </p:cNvPr>
          <p:cNvSpPr txBox="1"/>
          <p:nvPr/>
        </p:nvSpPr>
        <p:spPr>
          <a:xfrm>
            <a:off x="2184138" y="1303413"/>
            <a:ext cx="149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("TOP")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EB3DC-4DA3-5144-852E-C7FB422343BA}"/>
              </a:ext>
            </a:extLst>
          </p:cNvPr>
          <p:cNvSpPr txBox="1"/>
          <p:nvPr/>
        </p:nvSpPr>
        <p:spPr>
          <a:xfrm>
            <a:off x="-13111" y="1960170"/>
            <a:ext cx="3228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we put M2 on the tree-</a:t>
            </a:r>
            <a:r>
              <a:rPr lang="en-US" dirty="0" err="1"/>
              <a:t>wl</a:t>
            </a:r>
            <a:r>
              <a:rPr lang="en-US" dirty="0"/>
              <a:t>,</a:t>
            </a:r>
          </a:p>
          <a:p>
            <a:r>
              <a:rPr lang="en-US" dirty="0"/>
              <a:t>we had a path of (“Top”)</a:t>
            </a:r>
          </a:p>
        </p:txBody>
      </p:sp>
    </p:spTree>
    <p:extLst>
      <p:ext uri="{BB962C8B-B14F-4D97-AF65-F5344CB8AC3E}">
        <p14:creationId xmlns:p14="http://schemas.microsoft.com/office/powerpoint/2010/main" val="3373262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78F5A-91CF-A848-B7C2-F164D47586DF}"/>
              </a:ext>
            </a:extLst>
          </p:cNvPr>
          <p:cNvSpPr txBox="1"/>
          <p:nvPr/>
        </p:nvSpPr>
        <p:spPr>
          <a:xfrm>
            <a:off x="1956390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742FE-24DF-6049-993A-3623DC834BA3}"/>
              </a:ext>
            </a:extLst>
          </p:cNvPr>
          <p:cNvSpPr txBox="1"/>
          <p:nvPr/>
        </p:nvSpPr>
        <p:spPr>
          <a:xfrm>
            <a:off x="5072839" y="5295013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648B9-5DE2-9940-A0B6-ED056330A77F}"/>
              </a:ext>
            </a:extLst>
          </p:cNvPr>
          <p:cNvSpPr txBox="1"/>
          <p:nvPr/>
        </p:nvSpPr>
        <p:spPr>
          <a:xfrm>
            <a:off x="7426179" y="5295014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48B9-9609-DE40-A461-BEA9DD0CE1DC}"/>
              </a:ext>
            </a:extLst>
          </p:cNvPr>
          <p:cNvSpPr txBox="1"/>
          <p:nvPr/>
        </p:nvSpPr>
        <p:spPr>
          <a:xfrm>
            <a:off x="2599327" y="2986695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44B8-501B-0E42-BA46-082BA18F4AB4}"/>
              </a:ext>
            </a:extLst>
          </p:cNvPr>
          <p:cNvSpPr txBox="1"/>
          <p:nvPr/>
        </p:nvSpPr>
        <p:spPr>
          <a:xfrm>
            <a:off x="6200887" y="2986696"/>
            <a:ext cx="88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E2F50-764E-1B47-A110-0B9BCBDA90F4}"/>
              </a:ext>
            </a:extLst>
          </p:cNvPr>
          <p:cNvSpPr txBox="1"/>
          <p:nvPr/>
        </p:nvSpPr>
        <p:spPr>
          <a:xfrm>
            <a:off x="4070940" y="678379"/>
            <a:ext cx="112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E4B25-85C8-CE47-B806-B6FEF488DA6D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040579" y="1324710"/>
            <a:ext cx="1591008" cy="166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F9755-60CE-5D4E-B81F-00965173CAF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2397642" y="3633026"/>
            <a:ext cx="642937" cy="166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CFDFEE-1CCC-0A48-9916-B835CD6751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631587" y="1324710"/>
            <a:ext cx="2010552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C9E5D-93A5-CE4A-BD4F-322EDBFB8B8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5514091" y="3633027"/>
            <a:ext cx="1128048" cy="166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8DB284-4AE5-EF44-9ED6-2D5E3FFBC2A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642139" y="3633027"/>
            <a:ext cx="1225292" cy="166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0D660A5-C0D4-E548-9CDE-CC2C877522E9}"/>
              </a:ext>
            </a:extLst>
          </p:cNvPr>
          <p:cNvSpPr/>
          <p:nvPr/>
        </p:nvSpPr>
        <p:spPr>
          <a:xfrm>
            <a:off x="3794938" y="1670369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02D3E-C670-2443-93D3-144ADF4716A5}"/>
              </a:ext>
            </a:extLst>
          </p:cNvPr>
          <p:cNvCxnSpPr/>
          <p:nvPr/>
        </p:nvCxnSpPr>
        <p:spPr>
          <a:xfrm flipH="1">
            <a:off x="3794938" y="1324710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A32DE5-304C-B348-A6C5-F841180C486A}"/>
              </a:ext>
            </a:extLst>
          </p:cNvPr>
          <p:cNvCxnSpPr>
            <a:cxnSpLocks/>
          </p:cNvCxnSpPr>
          <p:nvPr/>
        </p:nvCxnSpPr>
        <p:spPr>
          <a:xfrm flipH="1">
            <a:off x="2800350" y="2030232"/>
            <a:ext cx="899339" cy="95585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5376EE-A8C1-6448-B7A9-07AE6862D8B9}"/>
              </a:ext>
            </a:extLst>
          </p:cNvPr>
          <p:cNvSpPr/>
          <p:nvPr/>
        </p:nvSpPr>
        <p:spPr>
          <a:xfrm>
            <a:off x="2116931" y="3877612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7FC645-BE8A-BF44-945D-A7D739CA0EC1}"/>
              </a:ext>
            </a:extLst>
          </p:cNvPr>
          <p:cNvCxnSpPr>
            <a:cxnSpLocks/>
          </p:cNvCxnSpPr>
          <p:nvPr/>
        </p:nvCxnSpPr>
        <p:spPr>
          <a:xfrm flipH="1">
            <a:off x="2620484" y="3456487"/>
            <a:ext cx="116844" cy="32687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78C8D6-2E9A-E748-A476-C869EDF66B98}"/>
              </a:ext>
            </a:extLst>
          </p:cNvPr>
          <p:cNvCxnSpPr>
            <a:cxnSpLocks/>
          </p:cNvCxnSpPr>
          <p:nvPr/>
        </p:nvCxnSpPr>
        <p:spPr>
          <a:xfrm flipH="1">
            <a:off x="2116931" y="4191078"/>
            <a:ext cx="449670" cy="110393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34BCE3-23FD-2247-9851-D7DF7D5066B0}"/>
              </a:ext>
            </a:extLst>
          </p:cNvPr>
          <p:cNvCxnSpPr>
            <a:cxnSpLocks/>
          </p:cNvCxnSpPr>
          <p:nvPr/>
        </p:nvCxnSpPr>
        <p:spPr>
          <a:xfrm flipV="1">
            <a:off x="2719110" y="4279356"/>
            <a:ext cx="431339" cy="102232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7EC7A7-B82F-264B-93AB-9B152B03D009}"/>
              </a:ext>
            </a:extLst>
          </p:cNvPr>
          <p:cNvCxnSpPr>
            <a:cxnSpLocks/>
          </p:cNvCxnSpPr>
          <p:nvPr/>
        </p:nvCxnSpPr>
        <p:spPr>
          <a:xfrm flipV="1">
            <a:off x="3440602" y="2143553"/>
            <a:ext cx="819734" cy="925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790927-164C-7547-8DB7-37CEC43FDF31}"/>
              </a:ext>
            </a:extLst>
          </p:cNvPr>
          <p:cNvCxnSpPr>
            <a:cxnSpLocks/>
          </p:cNvCxnSpPr>
          <p:nvPr/>
        </p:nvCxnSpPr>
        <p:spPr>
          <a:xfrm>
            <a:off x="5217819" y="2143553"/>
            <a:ext cx="1004776" cy="842535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627AF-B558-BD44-8C51-A572D3888DAC}"/>
              </a:ext>
            </a:extLst>
          </p:cNvPr>
          <p:cNvCxnSpPr>
            <a:cxnSpLocks/>
          </p:cNvCxnSpPr>
          <p:nvPr/>
        </p:nvCxnSpPr>
        <p:spPr>
          <a:xfrm flipH="1">
            <a:off x="5370220" y="4191078"/>
            <a:ext cx="691836" cy="10058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2905240-2596-1C4F-A4F5-0FE7D1C7AA4A}"/>
              </a:ext>
            </a:extLst>
          </p:cNvPr>
          <p:cNvSpPr/>
          <p:nvPr/>
        </p:nvSpPr>
        <p:spPr>
          <a:xfrm>
            <a:off x="5782562" y="3876371"/>
            <a:ext cx="1719152" cy="300038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16841C-0CC9-884B-898B-DBB0E9D8A8A7}"/>
              </a:ext>
            </a:extLst>
          </p:cNvPr>
          <p:cNvCxnSpPr/>
          <p:nvPr/>
        </p:nvCxnSpPr>
        <p:spPr>
          <a:xfrm flipH="1">
            <a:off x="6076096" y="3522253"/>
            <a:ext cx="276002" cy="34565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D216DC-C982-3B40-BDB8-C4ED86CCCA7F}"/>
              </a:ext>
            </a:extLst>
          </p:cNvPr>
          <p:cNvCxnSpPr>
            <a:cxnSpLocks/>
          </p:cNvCxnSpPr>
          <p:nvPr/>
        </p:nvCxnSpPr>
        <p:spPr>
          <a:xfrm flipV="1">
            <a:off x="5769548" y="4274511"/>
            <a:ext cx="689484" cy="1068643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4002B0D-0202-CC44-8A2D-7421AB78D738}"/>
              </a:ext>
            </a:extLst>
          </p:cNvPr>
          <p:cNvCxnSpPr>
            <a:cxnSpLocks/>
          </p:cNvCxnSpPr>
          <p:nvPr/>
        </p:nvCxnSpPr>
        <p:spPr>
          <a:xfrm>
            <a:off x="6897596" y="4321777"/>
            <a:ext cx="688073" cy="1021377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EA291-CC62-3441-9136-7F59E15F4A73}"/>
              </a:ext>
            </a:extLst>
          </p:cNvPr>
          <p:cNvCxnSpPr>
            <a:cxnSpLocks/>
          </p:cNvCxnSpPr>
          <p:nvPr/>
        </p:nvCxnSpPr>
        <p:spPr>
          <a:xfrm flipH="1" flipV="1">
            <a:off x="7377598" y="4191078"/>
            <a:ext cx="659926" cy="98377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90CCE2-69A9-804C-8954-2B889B9A8A6F}"/>
              </a:ext>
            </a:extLst>
          </p:cNvPr>
          <p:cNvCxnSpPr>
            <a:cxnSpLocks/>
          </p:cNvCxnSpPr>
          <p:nvPr/>
        </p:nvCxnSpPr>
        <p:spPr>
          <a:xfrm flipV="1">
            <a:off x="3250019" y="3541975"/>
            <a:ext cx="131550" cy="334396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56B3C5-0695-CA4F-A366-85E95E03EC0A}"/>
              </a:ext>
            </a:extLst>
          </p:cNvPr>
          <p:cNvCxnSpPr>
            <a:cxnSpLocks/>
          </p:cNvCxnSpPr>
          <p:nvPr/>
        </p:nvCxnSpPr>
        <p:spPr>
          <a:xfrm flipH="1" flipV="1">
            <a:off x="6932180" y="3522253"/>
            <a:ext cx="256830" cy="264869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932B30-7742-9045-A852-8FDFC8F40068}"/>
              </a:ext>
            </a:extLst>
          </p:cNvPr>
          <p:cNvCxnSpPr>
            <a:cxnSpLocks/>
          </p:cNvCxnSpPr>
          <p:nvPr/>
        </p:nvCxnSpPr>
        <p:spPr>
          <a:xfrm flipH="1" flipV="1">
            <a:off x="5661948" y="1970407"/>
            <a:ext cx="1219344" cy="1028952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C7F4CA-85E7-4D42-A5AD-714309CAA9A7}"/>
              </a:ext>
            </a:extLst>
          </p:cNvPr>
          <p:cNvCxnSpPr>
            <a:cxnSpLocks/>
          </p:cNvCxnSpPr>
          <p:nvPr/>
        </p:nvCxnSpPr>
        <p:spPr>
          <a:xfrm flipH="1" flipV="1">
            <a:off x="4900589" y="1276570"/>
            <a:ext cx="291644" cy="340904"/>
          </a:xfrm>
          <a:prstGeom prst="straightConnector1">
            <a:avLst/>
          </a:prstGeom>
          <a:ln w="412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51AA7E8-925D-814B-8102-FE87C6D531AC}"/>
              </a:ext>
            </a:extLst>
          </p:cNvPr>
          <p:cNvSpPr txBox="1"/>
          <p:nvPr/>
        </p:nvSpPr>
        <p:spPr>
          <a:xfrm>
            <a:off x="3583629" y="11672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9D4C363-1161-2443-916F-C3F36FFA886B}"/>
              </a:ext>
            </a:extLst>
          </p:cNvPr>
          <p:cNvSpPr txBox="1"/>
          <p:nvPr/>
        </p:nvSpPr>
        <p:spPr>
          <a:xfrm>
            <a:off x="2996643" y="20413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5D2FE85-F736-E649-9E0D-001AF5953EB8}"/>
              </a:ext>
            </a:extLst>
          </p:cNvPr>
          <p:cNvSpPr txBox="1"/>
          <p:nvPr/>
        </p:nvSpPr>
        <p:spPr>
          <a:xfrm>
            <a:off x="2262581" y="33098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25C47B7-EC81-6246-A001-A1E8D1EEEE21}"/>
              </a:ext>
            </a:extLst>
          </p:cNvPr>
          <p:cNvSpPr txBox="1"/>
          <p:nvPr/>
        </p:nvSpPr>
        <p:spPr>
          <a:xfrm>
            <a:off x="2004403" y="44011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AA85D1-CDD0-9342-B037-8E28636568B7}"/>
              </a:ext>
            </a:extLst>
          </p:cNvPr>
          <p:cNvSpPr txBox="1"/>
          <p:nvPr/>
        </p:nvSpPr>
        <p:spPr>
          <a:xfrm>
            <a:off x="4025317" y="45858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DB44216-1089-1347-BAEB-C7CACD8DF034}"/>
              </a:ext>
            </a:extLst>
          </p:cNvPr>
          <p:cNvSpPr txBox="1"/>
          <p:nvPr/>
        </p:nvSpPr>
        <p:spPr>
          <a:xfrm>
            <a:off x="5949739" y="33388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DF2A194-EA34-5E41-9C39-B93A8340E49E}"/>
              </a:ext>
            </a:extLst>
          </p:cNvPr>
          <p:cNvSpPr txBox="1"/>
          <p:nvPr/>
        </p:nvSpPr>
        <p:spPr>
          <a:xfrm>
            <a:off x="5258634" y="4417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1C70F0-073E-6D44-93AA-03F66F8C67FD}"/>
              </a:ext>
            </a:extLst>
          </p:cNvPr>
          <p:cNvSpPr txBox="1"/>
          <p:nvPr/>
        </p:nvSpPr>
        <p:spPr>
          <a:xfrm>
            <a:off x="6041159" y="53536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6F3E4C-DE1F-9543-A0F1-FD6F8ED43699}"/>
              </a:ext>
            </a:extLst>
          </p:cNvPr>
          <p:cNvSpPr txBox="1"/>
          <p:nvPr/>
        </p:nvSpPr>
        <p:spPr>
          <a:xfrm>
            <a:off x="6268449" y="343060"/>
            <a:ext cx="54228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tail recursion with TANDEM WORKLISTS</a:t>
            </a:r>
          </a:p>
          <a:p>
            <a:pPr algn="r"/>
            <a:r>
              <a:rPr lang="en-US" sz="2400" dirty="0"/>
              <a:t>each element of path worklist is the path for the corresponding element of the tree worklist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B50D7A-602C-7548-A03F-1872EA736021}"/>
              </a:ext>
            </a:extLst>
          </p:cNvPr>
          <p:cNvCxnSpPr>
            <a:cxnSpLocks/>
          </p:cNvCxnSpPr>
          <p:nvPr/>
        </p:nvCxnSpPr>
        <p:spPr>
          <a:xfrm flipV="1">
            <a:off x="2719110" y="4372417"/>
            <a:ext cx="1579564" cy="92926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8CDEB30-8734-B642-83CE-2A0A61714003}"/>
              </a:ext>
            </a:extLst>
          </p:cNvPr>
          <p:cNvCxnSpPr>
            <a:cxnSpLocks/>
          </p:cNvCxnSpPr>
          <p:nvPr/>
        </p:nvCxnSpPr>
        <p:spPr>
          <a:xfrm>
            <a:off x="5829882" y="5319994"/>
            <a:ext cx="672909" cy="61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2987E33-306B-BC4A-9245-2D4FD7BFD75D}"/>
              </a:ext>
            </a:extLst>
          </p:cNvPr>
          <p:cNvSpPr/>
          <p:nvPr/>
        </p:nvSpPr>
        <p:spPr>
          <a:xfrm rot="2684872">
            <a:off x="4043836" y="4143577"/>
            <a:ext cx="850590" cy="163825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9405279-35A9-3C49-B070-0931AB7B05EF}"/>
              </a:ext>
            </a:extLst>
          </p:cNvPr>
          <p:cNvSpPr/>
          <p:nvPr/>
        </p:nvSpPr>
        <p:spPr>
          <a:xfrm rot="3260848">
            <a:off x="6253960" y="519451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380688-8B2D-094A-994F-094803CD3FDA}"/>
              </a:ext>
            </a:extLst>
          </p:cNvPr>
          <p:cNvCxnSpPr>
            <a:cxnSpLocks/>
          </p:cNvCxnSpPr>
          <p:nvPr/>
        </p:nvCxnSpPr>
        <p:spPr>
          <a:xfrm flipV="1">
            <a:off x="4687611" y="3456488"/>
            <a:ext cx="1094951" cy="68104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69C288F-B22F-274A-AFE3-FCBB5F68B43E}"/>
              </a:ext>
            </a:extLst>
          </p:cNvPr>
          <p:cNvSpPr txBox="1"/>
          <p:nvPr/>
        </p:nvSpPr>
        <p:spPr>
          <a:xfrm>
            <a:off x="5092561" y="3823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24C2C85-B158-9640-B168-FE537FEBCD05}"/>
              </a:ext>
            </a:extLst>
          </p:cNvPr>
          <p:cNvCxnSpPr>
            <a:cxnSpLocks/>
          </p:cNvCxnSpPr>
          <p:nvPr/>
        </p:nvCxnSpPr>
        <p:spPr>
          <a:xfrm>
            <a:off x="6881292" y="5393115"/>
            <a:ext cx="626454" cy="1524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DC3377E-64DB-3849-B408-18537722ECDD}"/>
              </a:ext>
            </a:extLst>
          </p:cNvPr>
          <p:cNvSpPr txBox="1"/>
          <p:nvPr/>
        </p:nvSpPr>
        <p:spPr>
          <a:xfrm>
            <a:off x="6939946" y="54403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6D638C-E8EA-3F44-9B41-3D829FC1EE58}"/>
              </a:ext>
            </a:extLst>
          </p:cNvPr>
          <p:cNvSpPr txBox="1"/>
          <p:nvPr/>
        </p:nvSpPr>
        <p:spPr>
          <a:xfrm>
            <a:off x="1371881" y="1172871"/>
            <a:ext cx="180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(M1            M2)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A458CE1-284E-5D42-A683-5700E46CC5CC}"/>
              </a:ext>
            </a:extLst>
          </p:cNvPr>
          <p:cNvCxnSpPr>
            <a:cxnSpLocks/>
          </p:cNvCxnSpPr>
          <p:nvPr/>
        </p:nvCxnSpPr>
        <p:spPr>
          <a:xfrm>
            <a:off x="8254625" y="5662524"/>
            <a:ext cx="1499157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78F94823-B21F-284A-9EC7-A27C4D0BC553}"/>
              </a:ext>
            </a:extLst>
          </p:cNvPr>
          <p:cNvSpPr/>
          <p:nvPr/>
        </p:nvSpPr>
        <p:spPr>
          <a:xfrm rot="3260848">
            <a:off x="9677518" y="5537047"/>
            <a:ext cx="605986" cy="123370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C53A685-CD9B-1749-8F7B-53D253FB7D10}"/>
              </a:ext>
            </a:extLst>
          </p:cNvPr>
          <p:cNvSpPr txBox="1"/>
          <p:nvPr/>
        </p:nvSpPr>
        <p:spPr>
          <a:xfrm>
            <a:off x="-89444" y="1511373"/>
            <a:ext cx="156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path worklist: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F135F30-DF54-7C49-9ED2-733D58580B3B}"/>
              </a:ext>
            </a:extLst>
          </p:cNvPr>
          <p:cNvSpPr txBox="1"/>
          <p:nvPr/>
        </p:nvSpPr>
        <p:spPr>
          <a:xfrm>
            <a:off x="1353903" y="1540381"/>
            <a:ext cx="205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(("TOP")   ("TOP”))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55A320F-B406-3C46-96DE-9A3C4890F654}"/>
              </a:ext>
            </a:extLst>
          </p:cNvPr>
          <p:cNvSpPr txBox="1"/>
          <p:nvPr/>
        </p:nvSpPr>
        <p:spPr>
          <a:xfrm>
            <a:off x="-159488" y="1191051"/>
            <a:ext cx="163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tree worklist: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3AC419B-DB99-5C41-8624-6E03B2BD9778}"/>
              </a:ext>
            </a:extLst>
          </p:cNvPr>
          <p:cNvCxnSpPr>
            <a:cxnSpLocks/>
          </p:cNvCxnSpPr>
          <p:nvPr/>
        </p:nvCxnSpPr>
        <p:spPr>
          <a:xfrm flipH="1" flipV="1">
            <a:off x="5563398" y="1064944"/>
            <a:ext cx="4015664" cy="392731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0DA6897-1064-6147-AD4D-2BFB3CFC3E15}"/>
              </a:ext>
            </a:extLst>
          </p:cNvPr>
          <p:cNvSpPr txBox="1"/>
          <p:nvPr/>
        </p:nvSpPr>
        <p:spPr>
          <a:xfrm>
            <a:off x="4005034" y="3190096"/>
            <a:ext cx="100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(M2)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2C403EF-347D-0540-9188-770F77FA32B9}"/>
              </a:ext>
            </a:extLst>
          </p:cNvPr>
          <p:cNvSpPr txBox="1"/>
          <p:nvPr/>
        </p:nvSpPr>
        <p:spPr>
          <a:xfrm>
            <a:off x="3987056" y="3557606"/>
            <a:ext cx="1146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(("TOP”))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F5AE0BE-BE39-9D42-A70D-B63433859C87}"/>
              </a:ext>
            </a:extLst>
          </p:cNvPr>
          <p:cNvSpPr txBox="1"/>
          <p:nvPr/>
        </p:nvSpPr>
        <p:spPr>
          <a:xfrm>
            <a:off x="795153" y="3208569"/>
            <a:ext cx="115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(L1     M2)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176E27B-5E0D-D040-8F89-6AD50E4AECDA}"/>
              </a:ext>
            </a:extLst>
          </p:cNvPr>
          <p:cNvSpPr txBox="1"/>
          <p:nvPr/>
        </p:nvSpPr>
        <p:spPr>
          <a:xfrm>
            <a:off x="103654" y="3576079"/>
            <a:ext cx="2540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((“TOP” “M1”)  ("TOP”))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5FCBF8D-D8DD-0543-92B8-D63A97DB18CA}"/>
              </a:ext>
            </a:extLst>
          </p:cNvPr>
          <p:cNvSpPr txBox="1"/>
          <p:nvPr/>
        </p:nvSpPr>
        <p:spPr>
          <a:xfrm>
            <a:off x="792532" y="4752684"/>
            <a:ext cx="115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 M2)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C20EF80-3E48-8E4E-83C8-01AFD90E9B10}"/>
              </a:ext>
            </a:extLst>
          </p:cNvPr>
          <p:cNvSpPr txBox="1"/>
          <p:nvPr/>
        </p:nvSpPr>
        <p:spPr>
          <a:xfrm>
            <a:off x="774554" y="5120194"/>
            <a:ext cx="13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(("TOP”))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A6CED3D-E63F-254E-BD47-D9654351AF54}"/>
              </a:ext>
            </a:extLst>
          </p:cNvPr>
          <p:cNvSpPr txBox="1"/>
          <p:nvPr/>
        </p:nvSpPr>
        <p:spPr>
          <a:xfrm>
            <a:off x="7603647" y="3422388"/>
            <a:ext cx="152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(L2 L3 )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F14AA61-C72E-E049-9430-4D0E96FA1E36}"/>
              </a:ext>
            </a:extLst>
          </p:cNvPr>
          <p:cNvSpPr txBox="1"/>
          <p:nvPr/>
        </p:nvSpPr>
        <p:spPr>
          <a:xfrm>
            <a:off x="7585669" y="3789898"/>
            <a:ext cx="320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(("TOP” “M2”) ("TOP” “M2”))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A49FEB7-4C0C-C94A-9631-3D6ECF56E311}"/>
              </a:ext>
            </a:extLst>
          </p:cNvPr>
          <p:cNvSpPr txBox="1"/>
          <p:nvPr/>
        </p:nvSpPr>
        <p:spPr>
          <a:xfrm>
            <a:off x="4072869" y="5414149"/>
            <a:ext cx="152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(L3 )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BE56205-61CD-814D-A79F-859D9B6AB395}"/>
              </a:ext>
            </a:extLst>
          </p:cNvPr>
          <p:cNvSpPr txBox="1"/>
          <p:nvPr/>
        </p:nvSpPr>
        <p:spPr>
          <a:xfrm>
            <a:off x="4054891" y="5781659"/>
            <a:ext cx="320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(("TOP” “M2”))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6E4E4DE-AD90-E44B-87AF-DF6997550112}"/>
              </a:ext>
            </a:extLst>
          </p:cNvPr>
          <p:cNvSpPr txBox="1"/>
          <p:nvPr/>
        </p:nvSpPr>
        <p:spPr>
          <a:xfrm>
            <a:off x="6310895" y="5563340"/>
            <a:ext cx="152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(L3 )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A087341-10E9-CA43-8235-050A5246B2BC}"/>
              </a:ext>
            </a:extLst>
          </p:cNvPr>
          <p:cNvSpPr txBox="1"/>
          <p:nvPr/>
        </p:nvSpPr>
        <p:spPr>
          <a:xfrm>
            <a:off x="6292917" y="5930850"/>
            <a:ext cx="320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(("TOP” “M2”))</a:t>
            </a:r>
          </a:p>
        </p:txBody>
      </p:sp>
    </p:spTree>
    <p:extLst>
      <p:ext uri="{BB962C8B-B14F-4D97-AF65-F5344CB8AC3E}">
        <p14:creationId xmlns:p14="http://schemas.microsoft.com/office/powerpoint/2010/main" val="2848587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41834D4-0E82-6C4F-A7D3-D615BF2C5442}"/>
              </a:ext>
            </a:extLst>
          </p:cNvPr>
          <p:cNvGrpSpPr/>
          <p:nvPr/>
        </p:nvGrpSpPr>
        <p:grpSpPr>
          <a:xfrm>
            <a:off x="8197170" y="735967"/>
            <a:ext cx="3678600" cy="3816405"/>
            <a:chOff x="1956390" y="678379"/>
            <a:chExt cx="6352292" cy="51112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9A78F5A-91CF-A848-B7C2-F164D47586DF}"/>
                </a:ext>
              </a:extLst>
            </p:cNvPr>
            <p:cNvSpPr txBox="1"/>
            <p:nvPr/>
          </p:nvSpPr>
          <p:spPr>
            <a:xfrm>
              <a:off x="1956390" y="529501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742FE-24DF-6049-993A-3623DC834BA3}"/>
                </a:ext>
              </a:extLst>
            </p:cNvPr>
            <p:cNvSpPr txBox="1"/>
            <p:nvPr/>
          </p:nvSpPr>
          <p:spPr>
            <a:xfrm>
              <a:off x="5072840" y="5295011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6648B9-5DE2-9940-A0B6-ED056330A77F}"/>
                </a:ext>
              </a:extLst>
            </p:cNvPr>
            <p:cNvSpPr txBox="1"/>
            <p:nvPr/>
          </p:nvSpPr>
          <p:spPr>
            <a:xfrm>
              <a:off x="7426179" y="529501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9348B9-9609-DE40-A461-BEA9DD0CE1DC}"/>
                </a:ext>
              </a:extLst>
            </p:cNvPr>
            <p:cNvSpPr txBox="1"/>
            <p:nvPr/>
          </p:nvSpPr>
          <p:spPr>
            <a:xfrm>
              <a:off x="2599328" y="298669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DA44B8-501B-0E42-BA46-082BA18F4AB4}"/>
                </a:ext>
              </a:extLst>
            </p:cNvPr>
            <p:cNvSpPr txBox="1"/>
            <p:nvPr/>
          </p:nvSpPr>
          <p:spPr>
            <a:xfrm>
              <a:off x="6200887" y="2986696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E2F50-764E-1B47-A110-0B9BCBDA90F4}"/>
                </a:ext>
              </a:extLst>
            </p:cNvPr>
            <p:cNvSpPr txBox="1"/>
            <p:nvPr/>
          </p:nvSpPr>
          <p:spPr>
            <a:xfrm>
              <a:off x="4070940" y="678379"/>
              <a:ext cx="1121294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TOP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EE4B25-85C8-CE47-B806-B6FEF488DA6D}"/>
                </a:ext>
              </a:extLst>
            </p:cNvPr>
            <p:cNvCxnSpPr>
              <a:stCxn id="9" idx="2"/>
              <a:endCxn id="7" idx="0"/>
            </p:cNvCxnSpPr>
            <p:nvPr/>
          </p:nvCxnSpPr>
          <p:spPr>
            <a:xfrm flipH="1">
              <a:off x="3040579" y="1173022"/>
              <a:ext cx="1591009" cy="1813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6F9755-60CE-5D4E-B81F-00965173CAFC}"/>
                </a:ext>
              </a:extLst>
            </p:cNvPr>
            <p:cNvCxnSpPr>
              <a:cxnSpLocks/>
              <a:stCxn id="7" idx="2"/>
              <a:endCxn id="4" idx="0"/>
            </p:cNvCxnSpPr>
            <p:nvPr/>
          </p:nvCxnSpPr>
          <p:spPr>
            <a:xfrm flipH="1">
              <a:off x="2397642" y="3481338"/>
              <a:ext cx="642938" cy="1813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CFDFEE-1CCC-0A48-9916-B835CD675172}"/>
                </a:ext>
              </a:extLst>
            </p:cNvPr>
            <p:cNvCxnSpPr>
              <a:cxnSpLocks/>
              <a:stCxn id="9" idx="2"/>
              <a:endCxn id="8" idx="0"/>
            </p:cNvCxnSpPr>
            <p:nvPr/>
          </p:nvCxnSpPr>
          <p:spPr>
            <a:xfrm>
              <a:off x="4631588" y="1173022"/>
              <a:ext cx="2010551" cy="18136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9C9E5D-93A5-CE4A-BD4F-322EDBFB8B84}"/>
                </a:ext>
              </a:extLst>
            </p:cNvPr>
            <p:cNvCxnSpPr>
              <a:cxnSpLocks/>
              <a:stCxn id="8" idx="2"/>
              <a:endCxn id="5" idx="0"/>
            </p:cNvCxnSpPr>
            <p:nvPr/>
          </p:nvCxnSpPr>
          <p:spPr>
            <a:xfrm flipH="1">
              <a:off x="5514091" y="3481339"/>
              <a:ext cx="1128047" cy="1813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38DB284-4AE5-EF44-9ED6-2D5E3FFBC2A9}"/>
                </a:ext>
              </a:extLst>
            </p:cNvPr>
            <p:cNvCxnSpPr>
              <a:cxnSpLocks/>
              <a:stCxn id="8" idx="2"/>
              <a:endCxn id="6" idx="0"/>
            </p:cNvCxnSpPr>
            <p:nvPr/>
          </p:nvCxnSpPr>
          <p:spPr>
            <a:xfrm>
              <a:off x="6642139" y="3481339"/>
              <a:ext cx="1225292" cy="1813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69E91EB-6A50-DF41-AD7B-3A790947998F}"/>
              </a:ext>
            </a:extLst>
          </p:cNvPr>
          <p:cNvSpPr txBox="1"/>
          <p:nvPr/>
        </p:nvSpPr>
        <p:spPr>
          <a:xfrm>
            <a:off x="480060" y="240030"/>
            <a:ext cx="5786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arb arity tree structural recursion templates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3646F4-F470-E745-8F1F-760400309DBF}"/>
              </a:ext>
            </a:extLst>
          </p:cNvPr>
          <p:cNvSpPr/>
          <p:nvPr/>
        </p:nvSpPr>
        <p:spPr>
          <a:xfrm>
            <a:off x="285750" y="921771"/>
            <a:ext cx="885825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Monaco" pitchFamily="2" charset="77"/>
              </a:rPr>
              <a:t>(@template Tree (</a:t>
            </a:r>
            <a:r>
              <a:rPr lang="en-US" sz="1400" dirty="0" err="1">
                <a:latin typeface="Monaco" pitchFamily="2" charset="77"/>
              </a:rPr>
              <a:t>listof</a:t>
            </a:r>
            <a:r>
              <a:rPr lang="en-US" sz="1400" dirty="0">
                <a:latin typeface="Monaco" pitchFamily="2" charset="77"/>
              </a:rPr>
              <a:t> Tree) encapsulated)</a:t>
            </a:r>
          </a:p>
          <a:p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(define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-for-tree t)  </a:t>
            </a:r>
          </a:p>
          <a:p>
            <a:endParaRPr lang="en-US" sz="1400" dirty="0">
              <a:latin typeface="Monaco" pitchFamily="2" charset="77"/>
            </a:endParaRPr>
          </a:p>
          <a:p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  (local [(define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t)</a:t>
            </a:r>
          </a:p>
          <a:p>
            <a:r>
              <a:rPr lang="en-US" sz="1400" dirty="0">
                <a:latin typeface="Monaco" pitchFamily="2" charset="77"/>
              </a:rPr>
              <a:t>            (local [(define name (node-name t))  ;unpack the fields</a:t>
            </a:r>
          </a:p>
          <a:p>
            <a:r>
              <a:rPr lang="en-US" sz="1400" dirty="0">
                <a:latin typeface="Monaco" pitchFamily="2" charset="77"/>
              </a:rPr>
              <a:t>                    (define subs (node-subs t))] ;for convenience</a:t>
            </a:r>
          </a:p>
          <a:p>
            <a:r>
              <a:rPr lang="en-US" sz="1400" dirty="0">
                <a:latin typeface="Monaco" pitchFamily="2" charset="77"/>
              </a:rPr>
              <a:t>              </a:t>
            </a:r>
          </a:p>
          <a:p>
            <a:r>
              <a:rPr lang="en-US" sz="1400" dirty="0">
                <a:latin typeface="Monaco" pitchFamily="2" charset="77"/>
              </a:rPr>
              <a:t>              (... name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-for-lot subs))))</a:t>
            </a:r>
          </a:p>
          <a:p>
            <a:r>
              <a:rPr lang="en-US" sz="1400" dirty="0">
                <a:latin typeface="Monaco" pitchFamily="2" charset="77"/>
              </a:rPr>
              <a:t>          </a:t>
            </a:r>
          </a:p>
          <a:p>
            <a:endParaRPr lang="en-US" sz="1400" dirty="0">
              <a:latin typeface="Monaco" pitchFamily="2" charset="77"/>
            </a:endParaRPr>
          </a:p>
          <a:p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          (define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-for-lot lot)</a:t>
            </a:r>
          </a:p>
          <a:p>
            <a:r>
              <a:rPr lang="en-US" sz="1400" dirty="0">
                <a:latin typeface="Monaco" pitchFamily="2" charset="77"/>
              </a:rPr>
              <a:t>            (</a:t>
            </a:r>
            <a:r>
              <a:rPr lang="en-US" sz="1400" dirty="0" err="1">
                <a:latin typeface="Monaco" pitchFamily="2" charset="77"/>
              </a:rPr>
              <a:t>cond</a:t>
            </a:r>
            <a:r>
              <a:rPr lang="en-US" sz="1400" dirty="0">
                <a:latin typeface="Monaco" pitchFamily="2" charset="77"/>
              </a:rPr>
              <a:t> [(empty? lot) (...)]</a:t>
            </a:r>
          </a:p>
          <a:p>
            <a:r>
              <a:rPr lang="en-US" sz="1400" dirty="0">
                <a:latin typeface="Monaco" pitchFamily="2" charset="77"/>
              </a:rPr>
              <a:t>                  [else</a:t>
            </a:r>
          </a:p>
          <a:p>
            <a:r>
              <a:rPr lang="en-US" sz="1400" dirty="0">
                <a:latin typeface="Monaco" pitchFamily="2" charset="77"/>
              </a:rPr>
              <a:t>                   (...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(first lot))</a:t>
            </a:r>
          </a:p>
          <a:p>
            <a:r>
              <a:rPr lang="en-US" sz="1400" dirty="0">
                <a:latin typeface="Monaco" pitchFamily="2" charset="77"/>
              </a:rPr>
              <a:t>                       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-for-lot (rest lot)))]))]</a:t>
            </a:r>
          </a:p>
          <a:p>
            <a:r>
              <a:rPr lang="en-US" sz="1400" dirty="0">
                <a:latin typeface="Monaco" pitchFamily="2" charset="77"/>
              </a:rPr>
              <a:t>    </a:t>
            </a:r>
          </a:p>
          <a:p>
            <a:r>
              <a:rPr lang="en-US" sz="1400" dirty="0">
                <a:latin typeface="Monaco" pitchFamily="2" charset="77"/>
              </a:rPr>
              <a:t>   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t)))</a:t>
            </a:r>
          </a:p>
        </p:txBody>
      </p:sp>
    </p:spTree>
    <p:extLst>
      <p:ext uri="{BB962C8B-B14F-4D97-AF65-F5344CB8AC3E}">
        <p14:creationId xmlns:p14="http://schemas.microsoft.com/office/powerpoint/2010/main" val="1168358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41834D4-0E82-6C4F-A7D3-D615BF2C5442}"/>
              </a:ext>
            </a:extLst>
          </p:cNvPr>
          <p:cNvGrpSpPr/>
          <p:nvPr/>
        </p:nvGrpSpPr>
        <p:grpSpPr>
          <a:xfrm>
            <a:off x="8197170" y="735967"/>
            <a:ext cx="3678600" cy="3816405"/>
            <a:chOff x="1956390" y="678379"/>
            <a:chExt cx="6352292" cy="51112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9A78F5A-91CF-A848-B7C2-F164D47586DF}"/>
                </a:ext>
              </a:extLst>
            </p:cNvPr>
            <p:cNvSpPr txBox="1"/>
            <p:nvPr/>
          </p:nvSpPr>
          <p:spPr>
            <a:xfrm>
              <a:off x="1956390" y="529501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742FE-24DF-6049-993A-3623DC834BA3}"/>
                </a:ext>
              </a:extLst>
            </p:cNvPr>
            <p:cNvSpPr txBox="1"/>
            <p:nvPr/>
          </p:nvSpPr>
          <p:spPr>
            <a:xfrm>
              <a:off x="5072840" y="5295011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6648B9-5DE2-9940-A0B6-ED056330A77F}"/>
                </a:ext>
              </a:extLst>
            </p:cNvPr>
            <p:cNvSpPr txBox="1"/>
            <p:nvPr/>
          </p:nvSpPr>
          <p:spPr>
            <a:xfrm>
              <a:off x="7426179" y="529501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9348B9-9609-DE40-A461-BEA9DD0CE1DC}"/>
                </a:ext>
              </a:extLst>
            </p:cNvPr>
            <p:cNvSpPr txBox="1"/>
            <p:nvPr/>
          </p:nvSpPr>
          <p:spPr>
            <a:xfrm>
              <a:off x="2599328" y="298669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DA44B8-501B-0E42-BA46-082BA18F4AB4}"/>
                </a:ext>
              </a:extLst>
            </p:cNvPr>
            <p:cNvSpPr txBox="1"/>
            <p:nvPr/>
          </p:nvSpPr>
          <p:spPr>
            <a:xfrm>
              <a:off x="6200887" y="2986696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E2F50-764E-1B47-A110-0B9BCBDA90F4}"/>
                </a:ext>
              </a:extLst>
            </p:cNvPr>
            <p:cNvSpPr txBox="1"/>
            <p:nvPr/>
          </p:nvSpPr>
          <p:spPr>
            <a:xfrm>
              <a:off x="4070940" y="678379"/>
              <a:ext cx="1121294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TOP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EE4B25-85C8-CE47-B806-B6FEF488DA6D}"/>
                </a:ext>
              </a:extLst>
            </p:cNvPr>
            <p:cNvCxnSpPr>
              <a:stCxn id="9" idx="2"/>
              <a:endCxn id="7" idx="0"/>
            </p:cNvCxnSpPr>
            <p:nvPr/>
          </p:nvCxnSpPr>
          <p:spPr>
            <a:xfrm flipH="1">
              <a:off x="3040579" y="1173022"/>
              <a:ext cx="1591009" cy="1813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6F9755-60CE-5D4E-B81F-00965173CAFC}"/>
                </a:ext>
              </a:extLst>
            </p:cNvPr>
            <p:cNvCxnSpPr>
              <a:cxnSpLocks/>
              <a:stCxn id="7" idx="2"/>
              <a:endCxn id="4" idx="0"/>
            </p:cNvCxnSpPr>
            <p:nvPr/>
          </p:nvCxnSpPr>
          <p:spPr>
            <a:xfrm flipH="1">
              <a:off x="2397642" y="3481338"/>
              <a:ext cx="642938" cy="1813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CFDFEE-1CCC-0A48-9916-B835CD675172}"/>
                </a:ext>
              </a:extLst>
            </p:cNvPr>
            <p:cNvCxnSpPr>
              <a:cxnSpLocks/>
              <a:stCxn id="9" idx="2"/>
              <a:endCxn id="8" idx="0"/>
            </p:cNvCxnSpPr>
            <p:nvPr/>
          </p:nvCxnSpPr>
          <p:spPr>
            <a:xfrm>
              <a:off x="4631588" y="1173022"/>
              <a:ext cx="2010551" cy="18136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9C9E5D-93A5-CE4A-BD4F-322EDBFB8B84}"/>
                </a:ext>
              </a:extLst>
            </p:cNvPr>
            <p:cNvCxnSpPr>
              <a:cxnSpLocks/>
              <a:stCxn id="8" idx="2"/>
              <a:endCxn id="5" idx="0"/>
            </p:cNvCxnSpPr>
            <p:nvPr/>
          </p:nvCxnSpPr>
          <p:spPr>
            <a:xfrm flipH="1">
              <a:off x="5514091" y="3481339"/>
              <a:ext cx="1128047" cy="1813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38DB284-4AE5-EF44-9ED6-2D5E3FFBC2A9}"/>
                </a:ext>
              </a:extLst>
            </p:cNvPr>
            <p:cNvCxnSpPr>
              <a:cxnSpLocks/>
              <a:stCxn id="8" idx="2"/>
              <a:endCxn id="6" idx="0"/>
            </p:cNvCxnSpPr>
            <p:nvPr/>
          </p:nvCxnSpPr>
          <p:spPr>
            <a:xfrm>
              <a:off x="6642139" y="3481339"/>
              <a:ext cx="1225292" cy="1813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A0D7A1B-D374-9E4F-9315-A58FB46D173A}"/>
              </a:ext>
            </a:extLst>
          </p:cNvPr>
          <p:cNvSpPr/>
          <p:nvPr/>
        </p:nvSpPr>
        <p:spPr>
          <a:xfrm>
            <a:off x="285750" y="920633"/>
            <a:ext cx="931842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Monaco" pitchFamily="2" charset="77"/>
              </a:rPr>
              <a:t>(@template Tree (</a:t>
            </a:r>
            <a:r>
              <a:rPr lang="en-US" sz="1400" dirty="0" err="1">
                <a:latin typeface="Monaco" pitchFamily="2" charset="77"/>
              </a:rPr>
              <a:t>listof</a:t>
            </a:r>
            <a:r>
              <a:rPr lang="en-US" sz="1400" dirty="0">
                <a:latin typeface="Monaco" pitchFamily="2" charset="77"/>
              </a:rPr>
              <a:t> Tree) accumulator)</a:t>
            </a:r>
          </a:p>
          <a:p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(define (find-path t n)</a:t>
            </a:r>
          </a:p>
          <a:p>
            <a:r>
              <a:rPr lang="en-US" sz="1400" dirty="0">
                <a:latin typeface="Monaco" pitchFamily="2" charset="77"/>
              </a:rPr>
              <a:t>  ;; path is (</a:t>
            </a:r>
            <a:r>
              <a:rPr lang="en-US" sz="1400" dirty="0" err="1">
                <a:latin typeface="Monaco" pitchFamily="2" charset="77"/>
              </a:rPr>
              <a:t>listof</a:t>
            </a:r>
            <a:r>
              <a:rPr lang="en-US" sz="1400" dirty="0">
                <a:latin typeface="Monaco" pitchFamily="2" charset="77"/>
              </a:rPr>
              <a:t> String); names of ... grandparent, parent trees</a:t>
            </a:r>
          </a:p>
          <a:p>
            <a:r>
              <a:rPr lang="en-US" sz="1400" dirty="0">
                <a:latin typeface="Monaco" pitchFamily="2" charset="77"/>
              </a:rPr>
              <a:t>  ;;                          (builds along recursive  calls)</a:t>
            </a:r>
          </a:p>
          <a:p>
            <a:r>
              <a:rPr lang="en-US" sz="1400" dirty="0">
                <a:latin typeface="Monaco" pitchFamily="2" charset="77"/>
              </a:rPr>
              <a:t>  (local [(define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t path)</a:t>
            </a:r>
          </a:p>
          <a:p>
            <a:r>
              <a:rPr lang="en-US" sz="1400" dirty="0">
                <a:latin typeface="Monaco" pitchFamily="2" charset="77"/>
              </a:rPr>
              <a:t>            (local [(define name (node-name t))</a:t>
            </a:r>
          </a:p>
          <a:p>
            <a:r>
              <a:rPr lang="en-US" sz="1400" dirty="0">
                <a:latin typeface="Monaco" pitchFamily="2" charset="77"/>
              </a:rPr>
              <a:t>                    (define subs (node-subs t))</a:t>
            </a:r>
          </a:p>
          <a:p>
            <a:r>
              <a:rPr lang="en-US" sz="1400" dirty="0">
                <a:latin typeface="Monaco" pitchFamily="2" charset="77"/>
              </a:rPr>
              <a:t>                    (define </a:t>
            </a:r>
            <a:r>
              <a:rPr lang="en-US" sz="1400" dirty="0" err="1">
                <a:latin typeface="Monaco" pitchFamily="2" charset="77"/>
              </a:rPr>
              <a:t>npath</a:t>
            </a:r>
            <a:r>
              <a:rPr lang="en-US" sz="1400" dirty="0">
                <a:latin typeface="Monaco" pitchFamily="2" charset="77"/>
              </a:rPr>
              <a:t> (append path (list name)))]</a:t>
            </a:r>
          </a:p>
          <a:p>
            <a:r>
              <a:rPr lang="en-US" sz="1400" dirty="0">
                <a:latin typeface="Monaco" pitchFamily="2" charset="77"/>
              </a:rPr>
              <a:t>              (if (string=? name n)</a:t>
            </a:r>
          </a:p>
          <a:p>
            <a:r>
              <a:rPr lang="en-US" sz="1400" dirty="0">
                <a:latin typeface="Monaco" pitchFamily="2" charset="77"/>
              </a:rPr>
              <a:t>                  </a:t>
            </a:r>
            <a:r>
              <a:rPr lang="en-US" sz="1400" dirty="0" err="1">
                <a:latin typeface="Monaco" pitchFamily="2" charset="77"/>
              </a:rPr>
              <a:t>npath</a:t>
            </a:r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                 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-for-lot subs </a:t>
            </a:r>
            <a:r>
              <a:rPr lang="en-US" sz="1400" dirty="0" err="1">
                <a:latin typeface="Monaco" pitchFamily="2" charset="77"/>
              </a:rPr>
              <a:t>npath</a:t>
            </a:r>
            <a:r>
              <a:rPr lang="en-US" sz="1400" dirty="0">
                <a:latin typeface="Monaco" pitchFamily="2" charset="77"/>
              </a:rPr>
              <a:t>))))</a:t>
            </a:r>
          </a:p>
          <a:p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          (define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-for-lot lot path)</a:t>
            </a:r>
          </a:p>
          <a:p>
            <a:r>
              <a:rPr lang="en-US" sz="1400" dirty="0">
                <a:latin typeface="Monaco" pitchFamily="2" charset="77"/>
              </a:rPr>
              <a:t>            (</a:t>
            </a:r>
            <a:r>
              <a:rPr lang="en-US" sz="1400" dirty="0" err="1">
                <a:latin typeface="Monaco" pitchFamily="2" charset="77"/>
              </a:rPr>
              <a:t>cond</a:t>
            </a:r>
            <a:r>
              <a:rPr lang="en-US" sz="1400" dirty="0">
                <a:latin typeface="Monaco" pitchFamily="2" charset="77"/>
              </a:rPr>
              <a:t> [(empty? lot) false]</a:t>
            </a:r>
          </a:p>
          <a:p>
            <a:r>
              <a:rPr lang="en-US" sz="1400" dirty="0">
                <a:latin typeface="Monaco" pitchFamily="2" charset="77"/>
              </a:rPr>
              <a:t>                  [else</a:t>
            </a:r>
          </a:p>
          <a:p>
            <a:r>
              <a:rPr lang="en-US" sz="1400" dirty="0">
                <a:latin typeface="Monaco" pitchFamily="2" charset="77"/>
              </a:rPr>
              <a:t>                   (local [(define try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(first lot) path))]</a:t>
            </a:r>
          </a:p>
          <a:p>
            <a:r>
              <a:rPr lang="en-US" sz="1400" dirty="0">
                <a:latin typeface="Monaco" pitchFamily="2" charset="77"/>
              </a:rPr>
              <a:t>                     (if (not (false? try))</a:t>
            </a:r>
          </a:p>
          <a:p>
            <a:r>
              <a:rPr lang="en-US" sz="1400" dirty="0">
                <a:latin typeface="Monaco" pitchFamily="2" charset="77"/>
              </a:rPr>
              <a:t>                         try</a:t>
            </a:r>
          </a:p>
          <a:p>
            <a:r>
              <a:rPr lang="en-US" sz="1400" dirty="0">
                <a:latin typeface="Monaco" pitchFamily="2" charset="77"/>
              </a:rPr>
              <a:t>                        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-for-lot (rest lot) path)))]))]</a:t>
            </a:r>
          </a:p>
          <a:p>
            <a:br>
              <a:rPr lang="en-US" sz="1400" dirty="0">
                <a:latin typeface="Monaco" pitchFamily="2" charset="77"/>
              </a:rPr>
            </a:br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   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t empty)))</a:t>
            </a:r>
          </a:p>
          <a:p>
            <a:endParaRPr lang="en-US" sz="1400" dirty="0">
              <a:latin typeface="Monaco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6BB28A-1ED3-2843-A2B3-B4B836A559D0}"/>
              </a:ext>
            </a:extLst>
          </p:cNvPr>
          <p:cNvSpPr txBox="1"/>
          <p:nvPr/>
        </p:nvSpPr>
        <p:spPr>
          <a:xfrm>
            <a:off x="480060" y="240030"/>
            <a:ext cx="6865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find-path: structural recursion with path accumulator.</a:t>
            </a:r>
          </a:p>
        </p:txBody>
      </p:sp>
    </p:spTree>
    <p:extLst>
      <p:ext uri="{BB962C8B-B14F-4D97-AF65-F5344CB8AC3E}">
        <p14:creationId xmlns:p14="http://schemas.microsoft.com/office/powerpoint/2010/main" val="2859302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41834D4-0E82-6C4F-A7D3-D615BF2C5442}"/>
              </a:ext>
            </a:extLst>
          </p:cNvPr>
          <p:cNvGrpSpPr/>
          <p:nvPr/>
        </p:nvGrpSpPr>
        <p:grpSpPr>
          <a:xfrm>
            <a:off x="8197170" y="735967"/>
            <a:ext cx="3678600" cy="3816405"/>
            <a:chOff x="1956390" y="678379"/>
            <a:chExt cx="6352292" cy="51112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9A78F5A-91CF-A848-B7C2-F164D47586DF}"/>
                </a:ext>
              </a:extLst>
            </p:cNvPr>
            <p:cNvSpPr txBox="1"/>
            <p:nvPr/>
          </p:nvSpPr>
          <p:spPr>
            <a:xfrm>
              <a:off x="1956390" y="529501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742FE-24DF-6049-993A-3623DC834BA3}"/>
                </a:ext>
              </a:extLst>
            </p:cNvPr>
            <p:cNvSpPr txBox="1"/>
            <p:nvPr/>
          </p:nvSpPr>
          <p:spPr>
            <a:xfrm>
              <a:off x="5072840" y="5295011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6648B9-5DE2-9940-A0B6-ED056330A77F}"/>
                </a:ext>
              </a:extLst>
            </p:cNvPr>
            <p:cNvSpPr txBox="1"/>
            <p:nvPr/>
          </p:nvSpPr>
          <p:spPr>
            <a:xfrm>
              <a:off x="7426179" y="529501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9348B9-9609-DE40-A461-BEA9DD0CE1DC}"/>
                </a:ext>
              </a:extLst>
            </p:cNvPr>
            <p:cNvSpPr txBox="1"/>
            <p:nvPr/>
          </p:nvSpPr>
          <p:spPr>
            <a:xfrm>
              <a:off x="2599328" y="298669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DA44B8-501B-0E42-BA46-082BA18F4AB4}"/>
                </a:ext>
              </a:extLst>
            </p:cNvPr>
            <p:cNvSpPr txBox="1"/>
            <p:nvPr/>
          </p:nvSpPr>
          <p:spPr>
            <a:xfrm>
              <a:off x="6200887" y="2986696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E2F50-764E-1B47-A110-0B9BCBDA90F4}"/>
                </a:ext>
              </a:extLst>
            </p:cNvPr>
            <p:cNvSpPr txBox="1"/>
            <p:nvPr/>
          </p:nvSpPr>
          <p:spPr>
            <a:xfrm>
              <a:off x="4070940" y="678379"/>
              <a:ext cx="1121294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TOP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EE4B25-85C8-CE47-B806-B6FEF488DA6D}"/>
                </a:ext>
              </a:extLst>
            </p:cNvPr>
            <p:cNvCxnSpPr>
              <a:stCxn id="9" idx="2"/>
              <a:endCxn id="7" idx="0"/>
            </p:cNvCxnSpPr>
            <p:nvPr/>
          </p:nvCxnSpPr>
          <p:spPr>
            <a:xfrm flipH="1">
              <a:off x="3040579" y="1173022"/>
              <a:ext cx="1591009" cy="1813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6F9755-60CE-5D4E-B81F-00965173CAFC}"/>
                </a:ext>
              </a:extLst>
            </p:cNvPr>
            <p:cNvCxnSpPr>
              <a:cxnSpLocks/>
              <a:stCxn id="7" idx="2"/>
              <a:endCxn id="4" idx="0"/>
            </p:cNvCxnSpPr>
            <p:nvPr/>
          </p:nvCxnSpPr>
          <p:spPr>
            <a:xfrm flipH="1">
              <a:off x="2397642" y="3481338"/>
              <a:ext cx="642938" cy="1813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CFDFEE-1CCC-0A48-9916-B835CD675172}"/>
                </a:ext>
              </a:extLst>
            </p:cNvPr>
            <p:cNvCxnSpPr>
              <a:cxnSpLocks/>
              <a:stCxn id="9" idx="2"/>
              <a:endCxn id="8" idx="0"/>
            </p:cNvCxnSpPr>
            <p:nvPr/>
          </p:nvCxnSpPr>
          <p:spPr>
            <a:xfrm>
              <a:off x="4631588" y="1173022"/>
              <a:ext cx="2010551" cy="18136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9C9E5D-93A5-CE4A-BD4F-322EDBFB8B84}"/>
                </a:ext>
              </a:extLst>
            </p:cNvPr>
            <p:cNvCxnSpPr>
              <a:cxnSpLocks/>
              <a:stCxn id="8" idx="2"/>
              <a:endCxn id="5" idx="0"/>
            </p:cNvCxnSpPr>
            <p:nvPr/>
          </p:nvCxnSpPr>
          <p:spPr>
            <a:xfrm flipH="1">
              <a:off x="5514091" y="3481339"/>
              <a:ext cx="1128047" cy="1813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38DB284-4AE5-EF44-9ED6-2D5E3FFBC2A9}"/>
                </a:ext>
              </a:extLst>
            </p:cNvPr>
            <p:cNvCxnSpPr>
              <a:cxnSpLocks/>
              <a:stCxn id="8" idx="2"/>
              <a:endCxn id="6" idx="0"/>
            </p:cNvCxnSpPr>
            <p:nvPr/>
          </p:nvCxnSpPr>
          <p:spPr>
            <a:xfrm>
              <a:off x="6642139" y="3481339"/>
              <a:ext cx="1225292" cy="1813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F537FBC-C7DC-0D45-8B58-137392945289}"/>
              </a:ext>
            </a:extLst>
          </p:cNvPr>
          <p:cNvSpPr/>
          <p:nvPr/>
        </p:nvSpPr>
        <p:spPr>
          <a:xfrm>
            <a:off x="285750" y="920633"/>
            <a:ext cx="885825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Monaco" pitchFamily="2" charset="77"/>
              </a:rPr>
              <a:t>(@template backtracking Tree (</a:t>
            </a:r>
            <a:r>
              <a:rPr lang="en-US" sz="1400" dirty="0" err="1">
                <a:latin typeface="Monaco" pitchFamily="2" charset="77"/>
              </a:rPr>
              <a:t>listof</a:t>
            </a:r>
            <a:r>
              <a:rPr lang="en-US" sz="1400" dirty="0">
                <a:latin typeface="Monaco" pitchFamily="2" charset="77"/>
              </a:rPr>
              <a:t> Tree) accumulator)</a:t>
            </a:r>
          </a:p>
          <a:p>
            <a:br>
              <a:rPr lang="en-US" sz="1400" dirty="0">
                <a:latin typeface="Monaco" pitchFamily="2" charset="77"/>
              </a:rPr>
            </a:br>
            <a:r>
              <a:rPr lang="en-US" sz="1400" dirty="0">
                <a:latin typeface="Monaco" pitchFamily="2" charset="77"/>
              </a:rPr>
              <a:t>(define (find-tree t to)</a:t>
            </a:r>
          </a:p>
          <a:p>
            <a:r>
              <a:rPr lang="en-US" sz="1400" dirty="0">
                <a:latin typeface="Monaco" pitchFamily="2" charset="77"/>
              </a:rPr>
              <a:t>  ;; tree-</a:t>
            </a:r>
            <a:r>
              <a:rPr lang="en-US" sz="1400" dirty="0" err="1">
                <a:latin typeface="Monaco" pitchFamily="2" charset="77"/>
              </a:rPr>
              <a:t>wl</a:t>
            </a:r>
            <a:r>
              <a:rPr lang="en-US" sz="1400" dirty="0">
                <a:latin typeface="Monaco" pitchFamily="2" charset="77"/>
              </a:rPr>
              <a:t> is (</a:t>
            </a:r>
            <a:r>
              <a:rPr lang="en-US" sz="1400" dirty="0" err="1">
                <a:latin typeface="Monaco" pitchFamily="2" charset="77"/>
              </a:rPr>
              <a:t>listof</a:t>
            </a:r>
            <a:r>
              <a:rPr lang="en-US" sz="1400" dirty="0">
                <a:latin typeface="Monaco" pitchFamily="2" charset="77"/>
              </a:rPr>
              <a:t> Tree)</a:t>
            </a:r>
          </a:p>
          <a:p>
            <a:r>
              <a:rPr lang="en-US" sz="1400" dirty="0">
                <a:latin typeface="Monaco" pitchFamily="2" charset="77"/>
              </a:rPr>
              <a:t>  ;; worklist of pending trees to visit </a:t>
            </a:r>
          </a:p>
          <a:p>
            <a:r>
              <a:rPr lang="en-US" sz="1400" dirty="0">
                <a:latin typeface="Monaco" pitchFamily="2" charset="77"/>
              </a:rPr>
              <a:t>  (local [(define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t tree-</a:t>
            </a:r>
            <a:r>
              <a:rPr lang="en-US" sz="1400" dirty="0" err="1">
                <a:latin typeface="Monaco" pitchFamily="2" charset="77"/>
              </a:rPr>
              <a:t>wl</a:t>
            </a:r>
            <a:r>
              <a:rPr lang="en-US" sz="1400" dirty="0">
                <a:latin typeface="Monaco" pitchFamily="2" charset="77"/>
              </a:rPr>
              <a:t>)</a:t>
            </a:r>
          </a:p>
          <a:p>
            <a:r>
              <a:rPr lang="en-US" sz="1400" dirty="0">
                <a:latin typeface="Monaco" pitchFamily="2" charset="77"/>
              </a:rPr>
              <a:t>            (local [(define name (node-name t))  ;unpack the fields   </a:t>
            </a:r>
          </a:p>
          <a:p>
            <a:r>
              <a:rPr lang="en-US" sz="1400" dirty="0">
                <a:latin typeface="Monaco" pitchFamily="2" charset="77"/>
              </a:rPr>
              <a:t>                    (define subs (node-subs t))] ;for convenience          </a:t>
            </a:r>
          </a:p>
          <a:p>
            <a:r>
              <a:rPr lang="en-US" sz="1400" dirty="0">
                <a:latin typeface="Monaco" pitchFamily="2" charset="77"/>
              </a:rPr>
              <a:t>              (if (string=? name to)</a:t>
            </a:r>
          </a:p>
          <a:p>
            <a:r>
              <a:rPr lang="en-US" sz="1400" dirty="0">
                <a:latin typeface="Monaco" pitchFamily="2" charset="77"/>
              </a:rPr>
              <a:t>                  t</a:t>
            </a:r>
          </a:p>
          <a:p>
            <a:r>
              <a:rPr lang="en-US" sz="1400" dirty="0">
                <a:latin typeface="Monaco" pitchFamily="2" charset="77"/>
              </a:rPr>
              <a:t>                 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-for-lot (append subs tree-</a:t>
            </a:r>
            <a:r>
              <a:rPr lang="en-US" sz="1400" dirty="0" err="1">
                <a:latin typeface="Monaco" pitchFamily="2" charset="77"/>
              </a:rPr>
              <a:t>wl</a:t>
            </a:r>
            <a:r>
              <a:rPr lang="en-US" sz="1400" dirty="0">
                <a:latin typeface="Monaco" pitchFamily="2" charset="77"/>
              </a:rPr>
              <a:t>)))))</a:t>
            </a:r>
          </a:p>
          <a:p>
            <a:br>
              <a:rPr lang="en-US" sz="1400" dirty="0">
                <a:latin typeface="Monaco" pitchFamily="2" charset="77"/>
              </a:rPr>
            </a:br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          (define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-for-lot tree-</a:t>
            </a:r>
            <a:r>
              <a:rPr lang="en-US" sz="1400" dirty="0" err="1">
                <a:latin typeface="Monaco" pitchFamily="2" charset="77"/>
              </a:rPr>
              <a:t>wl</a:t>
            </a:r>
            <a:r>
              <a:rPr lang="en-US" sz="1400" dirty="0">
                <a:latin typeface="Monaco" pitchFamily="2" charset="77"/>
              </a:rPr>
              <a:t>)</a:t>
            </a:r>
          </a:p>
          <a:p>
            <a:r>
              <a:rPr lang="en-US" sz="1400" dirty="0">
                <a:latin typeface="Monaco" pitchFamily="2" charset="77"/>
              </a:rPr>
              <a:t>            (</a:t>
            </a:r>
            <a:r>
              <a:rPr lang="en-US" sz="1400" dirty="0" err="1">
                <a:latin typeface="Monaco" pitchFamily="2" charset="77"/>
              </a:rPr>
              <a:t>cond</a:t>
            </a:r>
            <a:r>
              <a:rPr lang="en-US" sz="1400" dirty="0">
                <a:latin typeface="Monaco" pitchFamily="2" charset="77"/>
              </a:rPr>
              <a:t> [(empty? tree-</a:t>
            </a:r>
            <a:r>
              <a:rPr lang="en-US" sz="1400" dirty="0" err="1">
                <a:latin typeface="Monaco" pitchFamily="2" charset="77"/>
              </a:rPr>
              <a:t>wl</a:t>
            </a:r>
            <a:r>
              <a:rPr lang="en-US" sz="1400" dirty="0">
                <a:latin typeface="Monaco" pitchFamily="2" charset="77"/>
              </a:rPr>
              <a:t>) false]</a:t>
            </a:r>
          </a:p>
          <a:p>
            <a:r>
              <a:rPr lang="en-US" sz="1400" dirty="0">
                <a:latin typeface="Monaco" pitchFamily="2" charset="77"/>
              </a:rPr>
              <a:t>                  [else</a:t>
            </a:r>
          </a:p>
          <a:p>
            <a:r>
              <a:rPr lang="en-US" sz="1400" dirty="0">
                <a:latin typeface="Monaco" pitchFamily="2" charset="77"/>
              </a:rPr>
              <a:t>                  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(first tree-</a:t>
            </a:r>
            <a:r>
              <a:rPr lang="en-US" sz="1400" dirty="0" err="1">
                <a:latin typeface="Monaco" pitchFamily="2" charset="77"/>
              </a:rPr>
              <a:t>wl</a:t>
            </a:r>
            <a:r>
              <a:rPr lang="en-US" sz="1400" dirty="0">
                <a:latin typeface="Monaco" pitchFamily="2" charset="77"/>
              </a:rPr>
              <a:t>)</a:t>
            </a:r>
          </a:p>
          <a:p>
            <a:r>
              <a:rPr lang="en-US" sz="1400" dirty="0">
                <a:latin typeface="Monaco" pitchFamily="2" charset="77"/>
              </a:rPr>
              <a:t>                             (rest tree-</a:t>
            </a:r>
            <a:r>
              <a:rPr lang="en-US" sz="1400" dirty="0" err="1">
                <a:latin typeface="Monaco" pitchFamily="2" charset="77"/>
              </a:rPr>
              <a:t>wl</a:t>
            </a:r>
            <a:r>
              <a:rPr lang="en-US" sz="1400" dirty="0">
                <a:latin typeface="Monaco" pitchFamily="2" charset="77"/>
              </a:rPr>
              <a:t>))]))]</a:t>
            </a:r>
          </a:p>
          <a:p>
            <a:br>
              <a:rPr lang="en-US" sz="1400" dirty="0">
                <a:latin typeface="Monaco" pitchFamily="2" charset="77"/>
              </a:rPr>
            </a:br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    (</a:t>
            </a:r>
            <a:r>
              <a:rPr lang="en-US" sz="1400" dirty="0" err="1">
                <a:latin typeface="Monaco" pitchFamily="2" charset="77"/>
              </a:rPr>
              <a:t>fn</a:t>
            </a:r>
            <a:r>
              <a:rPr lang="en-US" sz="1400" dirty="0">
                <a:latin typeface="Monaco" pitchFamily="2" charset="77"/>
              </a:rPr>
              <a:t>-for-t t empty)))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FE84F9-12BC-0342-BE97-A2695D9B771E}"/>
              </a:ext>
            </a:extLst>
          </p:cNvPr>
          <p:cNvSpPr txBox="1"/>
          <p:nvPr/>
        </p:nvSpPr>
        <p:spPr>
          <a:xfrm>
            <a:off x="480060" y="240030"/>
            <a:ext cx="4732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find-tree: tail recursion with worklist</a:t>
            </a:r>
          </a:p>
        </p:txBody>
      </p:sp>
    </p:spTree>
    <p:extLst>
      <p:ext uri="{BB962C8B-B14F-4D97-AF65-F5344CB8AC3E}">
        <p14:creationId xmlns:p14="http://schemas.microsoft.com/office/powerpoint/2010/main" val="4147929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41834D4-0E82-6C4F-A7D3-D615BF2C5442}"/>
              </a:ext>
            </a:extLst>
          </p:cNvPr>
          <p:cNvGrpSpPr/>
          <p:nvPr/>
        </p:nvGrpSpPr>
        <p:grpSpPr>
          <a:xfrm>
            <a:off x="8197170" y="735967"/>
            <a:ext cx="3678600" cy="3816405"/>
            <a:chOff x="1956390" y="678379"/>
            <a:chExt cx="6352292" cy="51112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9A78F5A-91CF-A848-B7C2-F164D47586DF}"/>
                </a:ext>
              </a:extLst>
            </p:cNvPr>
            <p:cNvSpPr txBox="1"/>
            <p:nvPr/>
          </p:nvSpPr>
          <p:spPr>
            <a:xfrm>
              <a:off x="1956390" y="529501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9742FE-24DF-6049-993A-3623DC834BA3}"/>
                </a:ext>
              </a:extLst>
            </p:cNvPr>
            <p:cNvSpPr txBox="1"/>
            <p:nvPr/>
          </p:nvSpPr>
          <p:spPr>
            <a:xfrm>
              <a:off x="5072840" y="5295011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6648B9-5DE2-9940-A0B6-ED056330A77F}"/>
                </a:ext>
              </a:extLst>
            </p:cNvPr>
            <p:cNvSpPr txBox="1"/>
            <p:nvPr/>
          </p:nvSpPr>
          <p:spPr>
            <a:xfrm>
              <a:off x="7426179" y="529501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9348B9-9609-DE40-A461-BEA9DD0CE1DC}"/>
                </a:ext>
              </a:extLst>
            </p:cNvPr>
            <p:cNvSpPr txBox="1"/>
            <p:nvPr/>
          </p:nvSpPr>
          <p:spPr>
            <a:xfrm>
              <a:off x="2599328" y="2986694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DA44B8-501B-0E42-BA46-082BA18F4AB4}"/>
                </a:ext>
              </a:extLst>
            </p:cNvPr>
            <p:cNvSpPr txBox="1"/>
            <p:nvPr/>
          </p:nvSpPr>
          <p:spPr>
            <a:xfrm>
              <a:off x="6200887" y="2986696"/>
              <a:ext cx="882503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E2F50-764E-1B47-A110-0B9BCBDA90F4}"/>
                </a:ext>
              </a:extLst>
            </p:cNvPr>
            <p:cNvSpPr txBox="1"/>
            <p:nvPr/>
          </p:nvSpPr>
          <p:spPr>
            <a:xfrm>
              <a:off x="4070940" y="678379"/>
              <a:ext cx="1121294" cy="49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TOP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EE4B25-85C8-CE47-B806-B6FEF488DA6D}"/>
                </a:ext>
              </a:extLst>
            </p:cNvPr>
            <p:cNvCxnSpPr>
              <a:stCxn id="9" idx="2"/>
              <a:endCxn id="7" idx="0"/>
            </p:cNvCxnSpPr>
            <p:nvPr/>
          </p:nvCxnSpPr>
          <p:spPr>
            <a:xfrm flipH="1">
              <a:off x="3040579" y="1173022"/>
              <a:ext cx="1591009" cy="1813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6F9755-60CE-5D4E-B81F-00965173CAFC}"/>
                </a:ext>
              </a:extLst>
            </p:cNvPr>
            <p:cNvCxnSpPr>
              <a:cxnSpLocks/>
              <a:stCxn id="7" idx="2"/>
              <a:endCxn id="4" idx="0"/>
            </p:cNvCxnSpPr>
            <p:nvPr/>
          </p:nvCxnSpPr>
          <p:spPr>
            <a:xfrm flipH="1">
              <a:off x="2397642" y="3481338"/>
              <a:ext cx="642938" cy="1813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CFDFEE-1CCC-0A48-9916-B835CD675172}"/>
                </a:ext>
              </a:extLst>
            </p:cNvPr>
            <p:cNvCxnSpPr>
              <a:cxnSpLocks/>
              <a:stCxn id="9" idx="2"/>
              <a:endCxn id="8" idx="0"/>
            </p:cNvCxnSpPr>
            <p:nvPr/>
          </p:nvCxnSpPr>
          <p:spPr>
            <a:xfrm>
              <a:off x="4631588" y="1173022"/>
              <a:ext cx="2010551" cy="18136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9C9E5D-93A5-CE4A-BD4F-322EDBFB8B84}"/>
                </a:ext>
              </a:extLst>
            </p:cNvPr>
            <p:cNvCxnSpPr>
              <a:cxnSpLocks/>
              <a:stCxn id="8" idx="2"/>
              <a:endCxn id="5" idx="0"/>
            </p:cNvCxnSpPr>
            <p:nvPr/>
          </p:nvCxnSpPr>
          <p:spPr>
            <a:xfrm flipH="1">
              <a:off x="5514091" y="3481339"/>
              <a:ext cx="1128047" cy="1813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38DB284-4AE5-EF44-9ED6-2D5E3FFBC2A9}"/>
                </a:ext>
              </a:extLst>
            </p:cNvPr>
            <p:cNvCxnSpPr>
              <a:cxnSpLocks/>
              <a:stCxn id="8" idx="2"/>
              <a:endCxn id="6" idx="0"/>
            </p:cNvCxnSpPr>
            <p:nvPr/>
          </p:nvCxnSpPr>
          <p:spPr>
            <a:xfrm>
              <a:off x="6642139" y="3481339"/>
              <a:ext cx="1225292" cy="1813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F648334-E1DA-9843-B2C2-2C45067CE0A4}"/>
              </a:ext>
            </a:extLst>
          </p:cNvPr>
          <p:cNvSpPr/>
          <p:nvPr/>
        </p:nvSpPr>
        <p:spPr>
          <a:xfrm>
            <a:off x="285750" y="827645"/>
            <a:ext cx="885825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onaco" pitchFamily="2" charset="77"/>
              </a:rPr>
              <a:t>(@template Tree (</a:t>
            </a:r>
            <a:r>
              <a:rPr lang="en-US" sz="1200" dirty="0" err="1">
                <a:latin typeface="Monaco" pitchFamily="2" charset="77"/>
              </a:rPr>
              <a:t>listof</a:t>
            </a:r>
            <a:r>
              <a:rPr lang="en-US" sz="1200" dirty="0">
                <a:latin typeface="Monaco" pitchFamily="2" charset="77"/>
              </a:rPr>
              <a:t> Tree) accumulator)</a:t>
            </a: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(define (find-path t to)</a:t>
            </a:r>
          </a:p>
          <a:p>
            <a:r>
              <a:rPr lang="en-US" sz="1200" dirty="0">
                <a:latin typeface="Monaco" pitchFamily="2" charset="77"/>
              </a:rPr>
              <a:t>  ;; tree-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 is (</a:t>
            </a:r>
            <a:r>
              <a:rPr lang="en-US" sz="1200" dirty="0" err="1">
                <a:latin typeface="Monaco" pitchFamily="2" charset="77"/>
              </a:rPr>
              <a:t>listof</a:t>
            </a:r>
            <a:r>
              <a:rPr lang="en-US" sz="1200" dirty="0">
                <a:latin typeface="Monaco" pitchFamily="2" charset="77"/>
              </a:rPr>
              <a:t> Tree)</a:t>
            </a:r>
          </a:p>
          <a:p>
            <a:r>
              <a:rPr lang="en-US" sz="1200" dirty="0">
                <a:latin typeface="Monaco" pitchFamily="2" charset="77"/>
              </a:rPr>
              <a:t>  ;; worklist of trees to visit (unvisited subs of already visited trees)</a:t>
            </a:r>
          </a:p>
          <a:p>
            <a:r>
              <a:rPr lang="en-US" sz="1200" dirty="0">
                <a:latin typeface="Monaco" pitchFamily="2" charset="77"/>
              </a:rPr>
              <a:t>  ;;</a:t>
            </a:r>
          </a:p>
          <a:p>
            <a:r>
              <a:rPr lang="en-US" sz="1200" dirty="0">
                <a:latin typeface="Monaco" pitchFamily="2" charset="77"/>
              </a:rPr>
              <a:t>  ;; path-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 is (</a:t>
            </a:r>
            <a:r>
              <a:rPr lang="en-US" sz="1200" dirty="0" err="1">
                <a:latin typeface="Monaco" pitchFamily="2" charset="77"/>
              </a:rPr>
              <a:t>listof</a:t>
            </a:r>
            <a:r>
              <a:rPr lang="en-US" sz="1200" dirty="0">
                <a:latin typeface="Monaco" pitchFamily="2" charset="77"/>
              </a:rPr>
              <a:t> (</a:t>
            </a:r>
            <a:r>
              <a:rPr lang="en-US" sz="1200" dirty="0" err="1">
                <a:latin typeface="Monaco" pitchFamily="2" charset="77"/>
              </a:rPr>
              <a:t>listof</a:t>
            </a:r>
            <a:r>
              <a:rPr lang="en-US" sz="1200" dirty="0">
                <a:latin typeface="Monaco" pitchFamily="2" charset="77"/>
              </a:rPr>
              <a:t> String))</a:t>
            </a:r>
          </a:p>
          <a:p>
            <a:r>
              <a:rPr lang="en-US" sz="1200" dirty="0">
                <a:latin typeface="Monaco" pitchFamily="2" charset="77"/>
              </a:rPr>
              <a:t>  ;; worklist of paths to corresponding trees in tree-</a:t>
            </a:r>
            <a:r>
              <a:rPr lang="en-US" sz="1200" dirty="0" err="1">
                <a:latin typeface="Monaco" pitchFamily="2" charset="77"/>
              </a:rPr>
              <a:t>wl</a:t>
            </a:r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  ;;</a:t>
            </a:r>
          </a:p>
          <a:p>
            <a:r>
              <a:rPr lang="en-US" sz="1200" dirty="0">
                <a:latin typeface="Monaco" pitchFamily="2" charset="77"/>
              </a:rPr>
              <a:t>  ;; visited is (</a:t>
            </a:r>
            <a:r>
              <a:rPr lang="en-US" sz="1200" dirty="0" err="1">
                <a:latin typeface="Monaco" pitchFamily="2" charset="77"/>
              </a:rPr>
              <a:t>listof</a:t>
            </a:r>
            <a:r>
              <a:rPr lang="en-US" sz="1200" dirty="0">
                <a:latin typeface="Monaco" pitchFamily="2" charset="77"/>
              </a:rPr>
              <a:t> String)</a:t>
            </a:r>
          </a:p>
          <a:p>
            <a:r>
              <a:rPr lang="en-US" sz="1200" dirty="0">
                <a:latin typeface="Monaco" pitchFamily="2" charset="77"/>
              </a:rPr>
              <a:t>  ;; names of trees visited so far (builds along tail recursive calls)</a:t>
            </a:r>
          </a:p>
          <a:p>
            <a:r>
              <a:rPr lang="en-US" sz="1200" dirty="0">
                <a:latin typeface="Monaco" pitchFamily="2" charset="77"/>
              </a:rPr>
              <a:t>  (local [(define (</a:t>
            </a:r>
            <a:r>
              <a:rPr lang="en-US" sz="1200" dirty="0" err="1">
                <a:latin typeface="Monaco" pitchFamily="2" charset="77"/>
              </a:rPr>
              <a:t>fn</a:t>
            </a:r>
            <a:r>
              <a:rPr lang="en-US" sz="1200" dirty="0">
                <a:latin typeface="Monaco" pitchFamily="2" charset="77"/>
              </a:rPr>
              <a:t>-for-t t path tree-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 path-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 visited)</a:t>
            </a:r>
          </a:p>
          <a:p>
            <a:r>
              <a:rPr lang="en-US" sz="1200" dirty="0">
                <a:latin typeface="Monaco" pitchFamily="2" charset="77"/>
              </a:rPr>
              <a:t>            (local [(define name (node-name t))</a:t>
            </a:r>
          </a:p>
          <a:p>
            <a:r>
              <a:rPr lang="en-US" sz="1200" dirty="0">
                <a:latin typeface="Monaco" pitchFamily="2" charset="77"/>
              </a:rPr>
              <a:t>                    (define subs (node-subs t))</a:t>
            </a:r>
          </a:p>
          <a:p>
            <a:r>
              <a:rPr lang="en-US" sz="1200" dirty="0">
                <a:latin typeface="Monaco" pitchFamily="2" charset="77"/>
              </a:rPr>
              <a:t>                    (define </a:t>
            </a:r>
            <a:r>
              <a:rPr lang="en-US" sz="1200" dirty="0" err="1">
                <a:latin typeface="Monaco" pitchFamily="2" charset="77"/>
              </a:rPr>
              <a:t>npath</a:t>
            </a:r>
            <a:r>
              <a:rPr lang="en-US" sz="1200" dirty="0">
                <a:latin typeface="Monaco" pitchFamily="2" charset="77"/>
              </a:rPr>
              <a:t> (append path (list name)))</a:t>
            </a:r>
          </a:p>
          <a:p>
            <a:r>
              <a:rPr lang="en-US" sz="1200" dirty="0">
                <a:latin typeface="Monaco" pitchFamily="2" charset="77"/>
              </a:rPr>
              <a:t>                    (define </a:t>
            </a:r>
            <a:r>
              <a:rPr lang="en-US" sz="1200" dirty="0" err="1">
                <a:latin typeface="Monaco" pitchFamily="2" charset="77"/>
              </a:rPr>
              <a:t>nvisited</a:t>
            </a:r>
            <a:r>
              <a:rPr lang="en-US" sz="1200" dirty="0">
                <a:latin typeface="Monaco" pitchFamily="2" charset="77"/>
              </a:rPr>
              <a:t> (append visited (list name)))]</a:t>
            </a:r>
          </a:p>
          <a:p>
            <a:r>
              <a:rPr lang="en-US" sz="1200" dirty="0">
                <a:latin typeface="Monaco" pitchFamily="2" charset="77"/>
              </a:rPr>
              <a:t>              (if (string=? name to)</a:t>
            </a:r>
          </a:p>
          <a:p>
            <a:r>
              <a:rPr lang="en-US" sz="1200" dirty="0">
                <a:latin typeface="Monaco" pitchFamily="2" charset="77"/>
              </a:rPr>
              <a:t>                  </a:t>
            </a:r>
            <a:r>
              <a:rPr lang="en-US" sz="1200" dirty="0" err="1">
                <a:latin typeface="Monaco" pitchFamily="2" charset="77"/>
              </a:rPr>
              <a:t>npath</a:t>
            </a:r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                  (</a:t>
            </a:r>
            <a:r>
              <a:rPr lang="en-US" sz="1200" dirty="0" err="1">
                <a:latin typeface="Monaco" pitchFamily="2" charset="77"/>
              </a:rPr>
              <a:t>fn</a:t>
            </a:r>
            <a:r>
              <a:rPr lang="en-US" sz="1200" dirty="0">
                <a:latin typeface="Monaco" pitchFamily="2" charset="77"/>
              </a:rPr>
              <a:t>-for-lot (append                         subs  tree-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)</a:t>
            </a:r>
          </a:p>
          <a:p>
            <a:r>
              <a:rPr lang="en-US" sz="1200" dirty="0">
                <a:latin typeface="Monaco" pitchFamily="2" charset="77"/>
              </a:rPr>
              <a:t>                              (append (map (lambda (s) </a:t>
            </a:r>
            <a:r>
              <a:rPr lang="en-US" sz="1200" dirty="0" err="1">
                <a:latin typeface="Monaco" pitchFamily="2" charset="77"/>
              </a:rPr>
              <a:t>npath</a:t>
            </a:r>
            <a:r>
              <a:rPr lang="en-US" sz="1200" dirty="0">
                <a:latin typeface="Monaco" pitchFamily="2" charset="77"/>
              </a:rPr>
              <a:t>) subs) path-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)</a:t>
            </a:r>
          </a:p>
          <a:p>
            <a:r>
              <a:rPr lang="en-US" sz="1200" dirty="0">
                <a:latin typeface="Monaco" pitchFamily="2" charset="77"/>
              </a:rPr>
              <a:t>                              </a:t>
            </a:r>
            <a:r>
              <a:rPr lang="en-US" sz="1200" dirty="0" err="1">
                <a:latin typeface="Monaco" pitchFamily="2" charset="77"/>
              </a:rPr>
              <a:t>nvisited</a:t>
            </a:r>
            <a:r>
              <a:rPr lang="en-US" sz="1200" dirty="0">
                <a:latin typeface="Monaco" pitchFamily="2" charset="77"/>
              </a:rPr>
              <a:t>))))</a:t>
            </a:r>
          </a:p>
          <a:p>
            <a:r>
              <a:rPr lang="en-US" sz="1200" dirty="0">
                <a:latin typeface="Monaco" pitchFamily="2" charset="77"/>
              </a:rPr>
              <a:t>          </a:t>
            </a:r>
          </a:p>
          <a:p>
            <a:r>
              <a:rPr lang="en-US" sz="1200" dirty="0">
                <a:latin typeface="Monaco" pitchFamily="2" charset="77"/>
              </a:rPr>
              <a:t>          (define (</a:t>
            </a:r>
            <a:r>
              <a:rPr lang="en-US" sz="1200" dirty="0" err="1">
                <a:latin typeface="Monaco" pitchFamily="2" charset="77"/>
              </a:rPr>
              <a:t>fn</a:t>
            </a:r>
            <a:r>
              <a:rPr lang="en-US" sz="1200" dirty="0">
                <a:latin typeface="Monaco" pitchFamily="2" charset="77"/>
              </a:rPr>
              <a:t>-for-lot tree-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 path-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 visited)</a:t>
            </a:r>
          </a:p>
          <a:p>
            <a:r>
              <a:rPr lang="en-US" sz="1200" dirty="0">
                <a:latin typeface="Monaco" pitchFamily="2" charset="77"/>
              </a:rPr>
              <a:t>            (</a:t>
            </a:r>
            <a:r>
              <a:rPr lang="en-US" sz="1200" dirty="0" err="1">
                <a:latin typeface="Monaco" pitchFamily="2" charset="77"/>
              </a:rPr>
              <a:t>cond</a:t>
            </a:r>
            <a:r>
              <a:rPr lang="en-US" sz="1200" dirty="0">
                <a:latin typeface="Monaco" pitchFamily="2" charset="77"/>
              </a:rPr>
              <a:t> [(empty? tree-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) false]</a:t>
            </a:r>
          </a:p>
          <a:p>
            <a:r>
              <a:rPr lang="en-US" sz="1200" dirty="0">
                <a:latin typeface="Monaco" pitchFamily="2" charset="77"/>
              </a:rPr>
              <a:t>                  [else</a:t>
            </a:r>
          </a:p>
          <a:p>
            <a:r>
              <a:rPr lang="en-US" sz="1200" dirty="0">
                <a:latin typeface="Monaco" pitchFamily="2" charset="77"/>
              </a:rPr>
              <a:t>                   (</a:t>
            </a:r>
            <a:r>
              <a:rPr lang="en-US" sz="1200" dirty="0" err="1">
                <a:latin typeface="Monaco" pitchFamily="2" charset="77"/>
              </a:rPr>
              <a:t>fn</a:t>
            </a:r>
            <a:r>
              <a:rPr lang="en-US" sz="1200" dirty="0">
                <a:latin typeface="Monaco" pitchFamily="2" charset="77"/>
              </a:rPr>
              <a:t>-for-t (first tree-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)</a:t>
            </a:r>
          </a:p>
          <a:p>
            <a:r>
              <a:rPr lang="en-US" sz="1200" dirty="0">
                <a:latin typeface="Monaco" pitchFamily="2" charset="77"/>
              </a:rPr>
              <a:t>                             (first path-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)</a:t>
            </a:r>
          </a:p>
          <a:p>
            <a:r>
              <a:rPr lang="en-US" sz="1200" dirty="0">
                <a:latin typeface="Monaco" pitchFamily="2" charset="77"/>
              </a:rPr>
              <a:t>                             (rest tree-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)</a:t>
            </a:r>
          </a:p>
          <a:p>
            <a:r>
              <a:rPr lang="en-US" sz="1200" dirty="0">
                <a:latin typeface="Monaco" pitchFamily="2" charset="77"/>
              </a:rPr>
              <a:t>                             (rest path-</a:t>
            </a:r>
            <a:r>
              <a:rPr lang="en-US" sz="1200" dirty="0" err="1">
                <a:latin typeface="Monaco" pitchFamily="2" charset="77"/>
              </a:rPr>
              <a:t>wl</a:t>
            </a:r>
            <a:r>
              <a:rPr lang="en-US" sz="1200" dirty="0">
                <a:latin typeface="Monaco" pitchFamily="2" charset="77"/>
              </a:rPr>
              <a:t>)</a:t>
            </a:r>
          </a:p>
          <a:p>
            <a:r>
              <a:rPr lang="en-US" sz="1200" dirty="0">
                <a:latin typeface="Monaco" pitchFamily="2" charset="77"/>
              </a:rPr>
              <a:t>                             visited)]))]</a:t>
            </a:r>
          </a:p>
          <a:p>
            <a:r>
              <a:rPr lang="en-US" sz="1200" dirty="0">
                <a:latin typeface="Monaco" pitchFamily="2" charset="77"/>
              </a:rPr>
              <a:t>    </a:t>
            </a:r>
          </a:p>
          <a:p>
            <a:r>
              <a:rPr lang="en-US" sz="1200" dirty="0">
                <a:latin typeface="Monaco" pitchFamily="2" charset="77"/>
              </a:rPr>
              <a:t>    (</a:t>
            </a:r>
            <a:r>
              <a:rPr lang="en-US" sz="1200" dirty="0" err="1">
                <a:latin typeface="Monaco" pitchFamily="2" charset="77"/>
              </a:rPr>
              <a:t>fn</a:t>
            </a:r>
            <a:r>
              <a:rPr lang="en-US" sz="1200" dirty="0">
                <a:latin typeface="Monaco" pitchFamily="2" charset="77"/>
              </a:rPr>
              <a:t>-for-t t empty  empty empty empty)))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93FB7C-7483-BB48-AED6-716D0740B49D}"/>
              </a:ext>
            </a:extLst>
          </p:cNvPr>
          <p:cNvSpPr txBox="1"/>
          <p:nvPr/>
        </p:nvSpPr>
        <p:spPr>
          <a:xfrm>
            <a:off x="480060" y="240030"/>
            <a:ext cx="812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tail recursion with tandem worklists (tree and path), also visited</a:t>
            </a:r>
          </a:p>
        </p:txBody>
      </p:sp>
    </p:spTree>
    <p:extLst>
      <p:ext uri="{BB962C8B-B14F-4D97-AF65-F5344CB8AC3E}">
        <p14:creationId xmlns:p14="http://schemas.microsoft.com/office/powerpoint/2010/main" val="1114988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3E1CE7-3F4D-7805-F69B-157B7823B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96" y="802888"/>
            <a:ext cx="9687207" cy="43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95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B4406-197F-01B8-AFB5-413D1D230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45" y="1402715"/>
            <a:ext cx="9358109" cy="405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09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1C58C7-9DA6-3103-715D-07D86DF6F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3105"/>
            <a:ext cx="7772400" cy="485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81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184F32-B12E-2056-6D43-4EC8C2ADB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706" y="959005"/>
            <a:ext cx="9518588" cy="42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52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1BB6F-C4C3-BBB6-ECFC-B6ECD48B6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37092"/>
            <a:ext cx="7772400" cy="14197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6C3BA-33D3-378B-A79E-DBD8B48E5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901151"/>
            <a:ext cx="7772400" cy="215042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264774-5889-E77E-D1E3-5385BAB0640A}"/>
              </a:ext>
            </a:extLst>
          </p:cNvPr>
          <p:cNvCxnSpPr>
            <a:cxnSpLocks/>
          </p:cNvCxnSpPr>
          <p:nvPr/>
        </p:nvCxnSpPr>
        <p:spPr>
          <a:xfrm flipV="1">
            <a:off x="2587083" y="2698595"/>
            <a:ext cx="1248937" cy="1449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49686CF-92A5-892E-1781-F32485F0F9AE}"/>
              </a:ext>
            </a:extLst>
          </p:cNvPr>
          <p:cNvSpPr txBox="1"/>
          <p:nvPr/>
        </p:nvSpPr>
        <p:spPr>
          <a:xfrm>
            <a:off x="1042493" y="2633683"/>
            <a:ext cx="153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not in tail position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698F125-ACFF-71C8-897D-A0FE074A39CE}"/>
              </a:ext>
            </a:extLst>
          </p:cNvPr>
          <p:cNvSpPr/>
          <p:nvPr/>
        </p:nvSpPr>
        <p:spPr>
          <a:xfrm>
            <a:off x="3020602" y="2287870"/>
            <a:ext cx="2404153" cy="34581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452079A4-B63F-927C-128E-A01A9A8BBAFC}"/>
              </a:ext>
            </a:extLst>
          </p:cNvPr>
          <p:cNvSpPr/>
          <p:nvPr/>
        </p:nvSpPr>
        <p:spPr>
          <a:xfrm>
            <a:off x="3211551" y="2460776"/>
            <a:ext cx="3746645" cy="3980986"/>
          </a:xfrm>
          <a:prstGeom prst="arc">
            <a:avLst>
              <a:gd name="adj1" fmla="val 16745415"/>
              <a:gd name="adj2" fmla="val 936649"/>
            </a:avLst>
          </a:prstGeom>
          <a:ln w="317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13772C9-43F5-C7FE-BE60-EE787796A237}"/>
              </a:ext>
            </a:extLst>
          </p:cNvPr>
          <p:cNvSpPr/>
          <p:nvPr/>
        </p:nvSpPr>
        <p:spPr>
          <a:xfrm>
            <a:off x="5317495" y="4976365"/>
            <a:ext cx="2153731" cy="58809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A7EDC8-5C38-85D6-F70E-08534729626C}"/>
              </a:ext>
            </a:extLst>
          </p:cNvPr>
          <p:cNvSpPr txBox="1"/>
          <p:nvPr/>
        </p:nvSpPr>
        <p:spPr>
          <a:xfrm>
            <a:off x="1096415" y="4976365"/>
            <a:ext cx="153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tail position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7851A7-0AF4-1EB6-3658-7E618540D67F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631712" y="5073805"/>
            <a:ext cx="1530701" cy="872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445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2F78CD-7252-CE19-C0B8-15F523D49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91" y="974541"/>
            <a:ext cx="9907018" cy="458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02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4127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26770</TotalTime>
  <Words>1686</Words>
  <Application>Microsoft Macintosh PowerPoint</Application>
  <PresentationFormat>Widescreen</PresentationFormat>
  <Paragraphs>409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Monaco</vt:lpstr>
      <vt:lpstr>Office Theme</vt:lpstr>
      <vt:lpstr>Overview</vt:lpstr>
      <vt:lpstr>Accumulators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l20</vt:lpstr>
      <vt:lpstr>Overview</vt:lpstr>
      <vt:lpstr>Accumulators – 2 goals, 3 kinds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Kiczales, Gregor</cp:lastModifiedBy>
  <cp:revision>94</cp:revision>
  <cp:lastPrinted>2023-03-30T16:02:31Z</cp:lastPrinted>
  <dcterms:created xsi:type="dcterms:W3CDTF">2018-11-13T18:07:30Z</dcterms:created>
  <dcterms:modified xsi:type="dcterms:W3CDTF">2023-11-23T04:50:25Z</dcterms:modified>
</cp:coreProperties>
</file>